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1"/>
  </p:notesMasterIdLst>
  <p:handoutMasterIdLst>
    <p:handoutMasterId r:id="rId72"/>
  </p:handoutMasterIdLst>
  <p:sldIdLst>
    <p:sldId id="903" r:id="rId2"/>
    <p:sldId id="853" r:id="rId3"/>
    <p:sldId id="854" r:id="rId4"/>
    <p:sldId id="855" r:id="rId5"/>
    <p:sldId id="961" r:id="rId6"/>
    <p:sldId id="972" r:id="rId7"/>
    <p:sldId id="929" r:id="rId8"/>
    <p:sldId id="930" r:id="rId9"/>
    <p:sldId id="931" r:id="rId10"/>
    <p:sldId id="932" r:id="rId11"/>
    <p:sldId id="933" r:id="rId12"/>
    <p:sldId id="934" r:id="rId13"/>
    <p:sldId id="935" r:id="rId14"/>
    <p:sldId id="936" r:id="rId15"/>
    <p:sldId id="937" r:id="rId16"/>
    <p:sldId id="380" r:id="rId17"/>
    <p:sldId id="885" r:id="rId18"/>
    <p:sldId id="886" r:id="rId19"/>
    <p:sldId id="887" r:id="rId20"/>
    <p:sldId id="888" r:id="rId21"/>
    <p:sldId id="889" r:id="rId22"/>
    <p:sldId id="947" r:id="rId23"/>
    <p:sldId id="948" r:id="rId24"/>
    <p:sldId id="862" r:id="rId25"/>
    <p:sldId id="863" r:id="rId26"/>
    <p:sldId id="864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873" r:id="rId36"/>
    <p:sldId id="874" r:id="rId37"/>
    <p:sldId id="875" r:id="rId38"/>
    <p:sldId id="876" r:id="rId39"/>
    <p:sldId id="877" r:id="rId40"/>
    <p:sldId id="878" r:id="rId41"/>
    <p:sldId id="879" r:id="rId42"/>
    <p:sldId id="895" r:id="rId43"/>
    <p:sldId id="880" r:id="rId44"/>
    <p:sldId id="881" r:id="rId45"/>
    <p:sldId id="897" r:id="rId46"/>
    <p:sldId id="851" r:id="rId47"/>
    <p:sldId id="904" r:id="rId48"/>
    <p:sldId id="822" r:id="rId49"/>
    <p:sldId id="973" r:id="rId50"/>
    <p:sldId id="964" r:id="rId51"/>
    <p:sldId id="975" r:id="rId52"/>
    <p:sldId id="882" r:id="rId53"/>
    <p:sldId id="883" r:id="rId54"/>
    <p:sldId id="884" r:id="rId55"/>
    <p:sldId id="965" r:id="rId56"/>
    <p:sldId id="966" r:id="rId57"/>
    <p:sldId id="967" r:id="rId58"/>
    <p:sldId id="968" r:id="rId59"/>
    <p:sldId id="969" r:id="rId60"/>
    <p:sldId id="890" r:id="rId61"/>
    <p:sldId id="891" r:id="rId62"/>
    <p:sldId id="892" r:id="rId63"/>
    <p:sldId id="893" r:id="rId64"/>
    <p:sldId id="894" r:id="rId65"/>
    <p:sldId id="974" r:id="rId66"/>
    <p:sldId id="958" r:id="rId67"/>
    <p:sldId id="912" r:id="rId68"/>
    <p:sldId id="784" r:id="rId69"/>
    <p:sldId id="78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89864" autoAdjust="0"/>
  </p:normalViewPr>
  <p:slideViewPr>
    <p:cSldViewPr snapToGrid="0">
      <p:cViewPr varScale="1">
        <p:scale>
          <a:sx n="114" d="100"/>
          <a:sy n="114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76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F3EDA2-606D-499A-B7B8-D90D34D27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EDD0-EF25-43F1-9923-3C2AC09AD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CEDD-C04D-440F-8825-8807A3F191D1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C5C2A-2A5E-4DBE-BD70-63FECD2B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B2DA3-5971-4D45-A2C7-11D47C4805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79CA-CBB3-433E-8FAE-56D5106FD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692C-596D-4CEF-98DA-0216301B171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3766-70CA-43FF-B816-41CAA206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may be relative…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may be relative…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l.fedoraproject.org/pub/epel/epel-release-latest-7.noarch.rp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ci325-1/##.cs.edinboro.edu/webmai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ithub.com/roundcube/roundcubemail/releases/download/1.6.10/roundcubemail-1.6.10-complete.tar.g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oundcube./##.megastuff.biz/install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localhost.megastuff.biz" TargetMode="External"/><Relationship Id="rId2" Type="http://schemas.openxmlformats.org/officeDocument/2006/relationships/hyperlink" Target="mailto:yourusername@localhost.megastuff.b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roundcube./##.megastuff.bi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.001.201820/classfiles/assignment9check.sh" TargetMode="External"/><Relationship Id="rId2" Type="http://schemas.openxmlformats.org/officeDocument/2006/relationships/hyperlink" Target="mailto:jpatalon@edinbor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loudping.inf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.001.201720/classfiles/assignment12check.sh" TargetMode="External"/><Relationship Id="rId2" Type="http://schemas.openxmlformats.org/officeDocument/2006/relationships/hyperlink" Target="http://jpatalon.cs.edinboro.edu/csci325/Assignment%20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13" Type="http://schemas.openxmlformats.org/officeDocument/2006/relationships/hyperlink" Target="http://0.0.0.1/##.ultrastuff.net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31/##.megastuff.biz" TargetMode="External"/><Relationship Id="rId12" Type="http://schemas.openxmlformats.org/officeDocument/2006/relationships/hyperlink" Target="http://roundcube./##.megastuff.biz" TargetMode="External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0.0.0.1/##.megastuff.biz/temp/temp.php" TargetMode="External"/><Relationship Id="rId11" Type="http://schemas.openxmlformats.org/officeDocument/2006/relationships/hyperlink" Target="http://csci325-1/##.math.cs.Edinboro.edu/squirrelmail" TargetMode="External"/><Relationship Id="rId5" Type="http://schemas.openxmlformats.org/officeDocument/2006/relationships/hyperlink" Target="http://147.64.243.1/##/phpmyadmin" TargetMode="External"/><Relationship Id="rId15" Type="http://schemas.openxmlformats.org/officeDocument/2006/relationships/hyperlink" Target="https://csci325-120.math.cs.edinboro.edu/private" TargetMode="External"/><Relationship Id="rId10" Type="http://schemas.openxmlformats.org/officeDocument/2006/relationships/hyperlink" Target="http://csci325-110.cs.edinboro.edu/awstats/awstats.pl?config=localhost.localdomain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1/##.megastuff.biz" TargetMode="External"/><Relationship Id="rId14" Type="http://schemas.openxmlformats.org/officeDocument/2006/relationships/hyperlink" Target="http://0.0.0.31/##.ultrastuff.net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181507" cy="1643428"/>
          </a:xfrm>
        </p:spPr>
        <p:txBody>
          <a:bodyPr>
            <a:normAutofit/>
          </a:bodyPr>
          <a:lstStyle/>
          <a:p>
            <a:r>
              <a:rPr lang="en-US" dirty="0"/>
              <a:t>Spring 2025 - Week 11-1 – March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More Cloud Stuff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strike="sngStrike" dirty="0"/>
              <a:t>Install </a:t>
            </a:r>
            <a:r>
              <a:rPr lang="en-US" strike="sngStrike" dirty="0" err="1"/>
              <a:t>SquirrelMail</a:t>
            </a:r>
            <a:r>
              <a:rPr lang="en-US" strike="sngStrike" dirty="0"/>
              <a:t> and configure the settings listed</a:t>
            </a:r>
          </a:p>
          <a:p>
            <a:r>
              <a:rPr lang="en-US" strike="sngStrike" dirty="0"/>
              <a:t>Week 7</a:t>
            </a:r>
          </a:p>
          <a:p>
            <a:pPr lvl="1"/>
            <a:r>
              <a:rPr lang="en-US" strike="sngStrike" dirty="0"/>
              <a:t>Install EPEL and </a:t>
            </a:r>
            <a:r>
              <a:rPr lang="en-US" strike="sngStrike" dirty="0" err="1"/>
              <a:t>SquirrelMail</a:t>
            </a:r>
            <a:endParaRPr lang="en-US" strike="sngStrike" dirty="0"/>
          </a:p>
          <a:p>
            <a:pPr marL="566928" lvl="3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rpm -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Uvh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https://dl.fedoraproject.org/pub/epel/epel-release-latest-7.noarch.rpm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trike="sngStrike" dirty="0"/>
              <a:t>Configure </a:t>
            </a:r>
            <a:r>
              <a:rPr lang="en-US" strike="sngStrike" dirty="0" err="1"/>
              <a:t>SquirrelMail</a:t>
            </a:r>
            <a:endParaRPr lang="en-US" strike="sngStrike" dirty="0"/>
          </a:p>
          <a:p>
            <a:pPr lvl="2"/>
            <a:r>
              <a:rPr lang="en-US" strike="sngStrike" dirty="0"/>
              <a:t>Edit </a:t>
            </a:r>
            <a:r>
              <a:rPr lang="en-US" b="1" strike="sngStrike" dirty="0">
                <a:cs typeface="Courier New" panose="02070309020205020404" pitchFamily="49" charset="0"/>
              </a:rPr>
              <a:t>/</a:t>
            </a:r>
            <a:r>
              <a:rPr lang="en-US" b="1" strike="sngStrike" dirty="0" err="1">
                <a:cs typeface="Courier New" panose="02070309020205020404" pitchFamily="49" charset="0"/>
              </a:rPr>
              <a:t>etc</a:t>
            </a:r>
            <a:r>
              <a:rPr lang="en-US" b="1" strike="sngStrike" dirty="0">
                <a:cs typeface="Courier New" panose="02070309020205020404" pitchFamily="49" charset="0"/>
              </a:rPr>
              <a:t>/httpd/</a:t>
            </a:r>
            <a:r>
              <a:rPr lang="en-US" b="1" strike="sngStrike" dirty="0" err="1">
                <a:cs typeface="Courier New" panose="02070309020205020404" pitchFamily="49" charset="0"/>
              </a:rPr>
              <a:t>conf.d</a:t>
            </a:r>
            <a:r>
              <a:rPr lang="en-US" b="1" strike="sngStrike" dirty="0">
                <a:cs typeface="Courier New" panose="02070309020205020404" pitchFamily="49" charset="0"/>
              </a:rPr>
              <a:t>/</a:t>
            </a:r>
            <a:r>
              <a:rPr lang="en-US" b="1" strike="sngStrike" dirty="0" err="1">
                <a:cs typeface="Courier New" panose="02070309020205020404" pitchFamily="49" charset="0"/>
              </a:rPr>
              <a:t>squirrelmail.conf</a:t>
            </a:r>
            <a:endParaRPr lang="en-US" b="1" strike="sngStrike" dirty="0">
              <a:cs typeface="Courier New" panose="02070309020205020404" pitchFamily="49" charset="0"/>
            </a:endParaRPr>
          </a:p>
          <a:p>
            <a:pPr lvl="3"/>
            <a:r>
              <a:rPr lang="en-US" sz="1600" strike="sngStrike" dirty="0">
                <a:cs typeface="Courier New" panose="02070309020205020404" pitchFamily="49" charset="0"/>
              </a:rPr>
              <a:t>Add a new alias before the /webmail alias: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Alias 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1600" strike="sngStrike" dirty="0">
                <a:cs typeface="Courier New" panose="02070309020205020404" pitchFamily="49" charset="0"/>
              </a:rPr>
              <a:t>Comment out 3 Rewrite lines – disable HTTPS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# 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RewriteEngine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# 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RewriteCond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%{HTTPS} !=on</a:t>
            </a:r>
          </a:p>
          <a:p>
            <a:pPr marL="917120" lvl="5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# 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RewriteRule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(.*) https://%{HTTP_HOST}%{REQUEST_URI}</a:t>
            </a:r>
          </a:p>
          <a:p>
            <a:pPr lvl="2"/>
            <a:r>
              <a:rPr lang="en-US" strike="sngStrike" dirty="0"/>
              <a:t>Restart Apache to apply new configuration changes</a:t>
            </a:r>
          </a:p>
          <a:p>
            <a:pPr lvl="3"/>
            <a:r>
              <a:rPr lang="en-US" sz="16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2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strike="sngStrike" dirty="0"/>
              <a:t>Install </a:t>
            </a:r>
            <a:r>
              <a:rPr lang="en-US" strike="sngStrike" dirty="0" err="1"/>
              <a:t>SquirrelMail</a:t>
            </a:r>
            <a:r>
              <a:rPr lang="en-US" strike="sngStrike" dirty="0"/>
              <a:t> and configure the settings listed</a:t>
            </a:r>
          </a:p>
          <a:p>
            <a:r>
              <a:rPr lang="en-US" strike="sngStrike" dirty="0"/>
              <a:t>Week 7</a:t>
            </a:r>
          </a:p>
          <a:p>
            <a:pPr lvl="1"/>
            <a:r>
              <a:rPr lang="en-US" strike="sngStrike" dirty="0"/>
              <a:t>Run </a:t>
            </a:r>
            <a:r>
              <a:rPr lang="en-US" strike="sngStrike" dirty="0" err="1"/>
              <a:t>SquirrelMail</a:t>
            </a:r>
            <a:r>
              <a:rPr lang="en-US" strike="sngStrike" dirty="0"/>
              <a:t> initial configuration script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squirrelmail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/config</a:t>
            </a: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./conf.pl</a:t>
            </a:r>
          </a:p>
          <a:p>
            <a:pPr lvl="3"/>
            <a:r>
              <a:rPr lang="en-US" strike="sngStrike" dirty="0">
                <a:cs typeface="Courier New" panose="02070309020205020404" pitchFamily="49" charset="0"/>
              </a:rPr>
              <a:t>Option 1 – Organization Preferences</a:t>
            </a:r>
          </a:p>
          <a:p>
            <a:pPr lvl="4"/>
            <a:r>
              <a:rPr lang="en-US" strike="sngStrike" dirty="0">
                <a:cs typeface="Courier New" panose="02070309020205020404" pitchFamily="49" charset="0"/>
              </a:rPr>
              <a:t>Change Organization Name to use your full name!</a:t>
            </a:r>
          </a:p>
          <a:p>
            <a:pPr lvl="4"/>
            <a:r>
              <a:rPr lang="en-US" strike="sngStrike" dirty="0">
                <a:cs typeface="Courier New" panose="02070309020205020404" pitchFamily="49" charset="0"/>
              </a:rPr>
              <a:t>Return to main menu after making change!</a:t>
            </a:r>
          </a:p>
          <a:p>
            <a:pPr lvl="3"/>
            <a:r>
              <a:rPr lang="en-US" strike="sngStrike" dirty="0">
                <a:cs typeface="Courier New" panose="02070309020205020404" pitchFamily="49" charset="0"/>
              </a:rPr>
              <a:t>Option 2 – Server Settings</a:t>
            </a:r>
          </a:p>
          <a:p>
            <a:pPr lvl="4"/>
            <a:r>
              <a:rPr lang="en-US" strike="sngStrike" dirty="0">
                <a:cs typeface="Courier New" panose="02070309020205020404" pitchFamily="49" charset="0"/>
              </a:rPr>
              <a:t>Change domain to megastuff.biz</a:t>
            </a:r>
          </a:p>
          <a:p>
            <a:pPr lvl="3"/>
            <a:r>
              <a:rPr lang="en-US" strike="sngStrike" dirty="0">
                <a:cs typeface="Courier New" panose="02070309020205020404" pitchFamily="49" charset="0"/>
              </a:rPr>
              <a:t>Save and Quit!</a:t>
            </a:r>
          </a:p>
          <a:p>
            <a:pPr lvl="1"/>
            <a:r>
              <a:rPr lang="en-US" strike="sngStrike" dirty="0"/>
              <a:t>Test </a:t>
            </a:r>
            <a:r>
              <a:rPr lang="en-US" strike="sngStrike" dirty="0" err="1"/>
              <a:t>SquirrelMail</a:t>
            </a:r>
            <a:r>
              <a:rPr lang="en-US" strike="sngStrike" dirty="0"/>
              <a:t> – Log in with your local server account</a:t>
            </a:r>
            <a:endParaRPr lang="en-US" sz="14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http://ecsc325-1##.cs.edinboro.edu/webmail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4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767619" cy="4920827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Download specific version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https://github.com/roundcube/roundcubemail/releases/download/1.6.10/roundcubemail-1.6.10-complete.tar.gz</a:t>
            </a:r>
            <a:endParaRPr lang="en-US" sz="1200" dirty="0"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Uncompress </a:t>
            </a:r>
            <a:r>
              <a:rPr lang="en-US" dirty="0" err="1"/>
              <a:t>tarball</a:t>
            </a:r>
            <a:r>
              <a:rPr lang="en-US" dirty="0"/>
              <a:t> archive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zxvf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roundcubemail-*.tar.gz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Move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 directory to /var/www directory and create a symbolic link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roundcubemail-1.6.10 /var/www/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/var/www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ln -s ./roundcubemail-1.6.10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Set ownership &amp; permissions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/var/www/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/;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o-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./temp ./logs;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pPr marL="566928" lvl="3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67191" cy="4479764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Set up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 database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roundcubemail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/*!40101 CHARACTER SET utf8 COLLATE utf8_general_ci */;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GRANT ALL PRIVILEGES ON roundcubemail.*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roundcube@localhost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IDENTIFIED BY 'password';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quit;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–u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roundcubemail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SQL/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mysql.initial.sql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./temp ./logs;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new </a:t>
            </a:r>
            <a:r>
              <a:rPr lang="en-US" dirty="0" err="1">
                <a:cs typeface="Courier New" panose="02070309020205020404" pitchFamily="49" charset="0"/>
              </a:rPr>
              <a:t>virtualhost</a:t>
            </a:r>
            <a:r>
              <a:rPr lang="en-US" dirty="0">
                <a:cs typeface="Courier New" panose="02070309020205020404" pitchFamily="49" charset="0"/>
              </a:rPr>
              <a:t> file at </a:t>
            </a:r>
            <a:r>
              <a:rPr lang="pt-BR" sz="1600" b="1" dirty="0">
                <a:cs typeface="Courier New" panose="02070309020205020404" pitchFamily="49" charset="0"/>
              </a:rPr>
              <a:t>/etc/httpd/conf.d/roundcube.conf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roundcube.##.megastuff.biz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"/var/www/roundcube"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0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67191" cy="44870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Fix our PHP settings - </a:t>
            </a:r>
            <a:r>
              <a:rPr lang="pt-BR" dirty="0">
                <a:cs typeface="Courier New" panose="02070309020205020404" pitchFamily="49" charset="0"/>
              </a:rPr>
              <a:t>Make sure timezone is configured correctly in php.ini file!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echo 'date.timezone = "America/New_York"' &gt;&gt; /etc/php.ini</a:t>
            </a:r>
          </a:p>
          <a:p>
            <a:pPr lvl="1"/>
            <a:r>
              <a:rPr lang="pt-BR" dirty="0">
                <a:cs typeface="Courier New" panose="02070309020205020404" pitchFamily="49" charset="0"/>
              </a:rPr>
              <a:t>Restart apache &amp; php-fpm!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systemctl restart httpd &amp;&amp; systemctl restart php-fpm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Point your browser to 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http://roundcube.##.megastuff.biz/installer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Follow the instructions of the install script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Make sure all required components are installed on page 1 “Check Environment”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Enter password for database user created in previous slide on page 2 “Create Config”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My password was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Copy the config text from the installer to the file </a:t>
            </a:r>
            <a:r>
              <a:rPr lang="en-US" b="1" dirty="0">
                <a:cs typeface="Courier New" panose="02070309020205020404" pitchFamily="49" charset="0"/>
              </a:rPr>
              <a:t>/var/www/</a:t>
            </a:r>
            <a:r>
              <a:rPr lang="en-US" b="1" dirty="0" err="1">
                <a:cs typeface="Courier New" panose="02070309020205020404" pitchFamily="49" charset="0"/>
              </a:rPr>
              <a:t>roundcube</a:t>
            </a:r>
            <a:r>
              <a:rPr lang="en-US" b="1" dirty="0">
                <a:cs typeface="Courier New" panose="02070309020205020404" pitchFamily="49" charset="0"/>
              </a:rPr>
              <a:t>/config/</a:t>
            </a:r>
            <a:r>
              <a:rPr lang="en-US" b="1" dirty="0" err="1">
                <a:cs typeface="Courier New" panose="02070309020205020404" pitchFamily="49" charset="0"/>
              </a:rPr>
              <a:t>config.inc.php</a:t>
            </a:r>
            <a:endParaRPr lang="en-US" b="1" dirty="0">
              <a:cs typeface="Courier New" panose="02070309020205020404" pitchFamily="49" charset="0"/>
            </a:endParaRPr>
          </a:p>
          <a:p>
            <a:pPr lvl="3"/>
            <a:r>
              <a:rPr lang="en-US" dirty="0"/>
              <a:t>Make sure to add at the end of the file: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$config['</a:t>
            </a:r>
            <a:r>
              <a:rPr lang="en-US" sz="1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smtp_user</a:t>
            </a: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 = '';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$config['</a:t>
            </a:r>
            <a:r>
              <a:rPr lang="en-US" sz="1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smtp_pass</a:t>
            </a: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 = '';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$config['</a:t>
            </a:r>
            <a:r>
              <a:rPr lang="en-US" sz="1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smtp_host</a:t>
            </a: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 = 'localhost:25';</a:t>
            </a:r>
          </a:p>
          <a:p>
            <a:pPr marL="566928" lvl="3" indent="0">
              <a:buNone/>
            </a:pPr>
            <a:r>
              <a:rPr lang="en-US" sz="1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?&gt;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6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67191" cy="4725664"/>
          </a:xfrm>
        </p:spPr>
        <p:txBody>
          <a:bodyPr>
            <a:norm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Roundcube</a:t>
            </a:r>
            <a:r>
              <a:rPr lang="en-US" dirty="0"/>
              <a:t> and configure the settings listed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Test SMTP config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Sender: 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yourusername@##.megastuff.biz</a:t>
            </a:r>
            <a:r>
              <a:rPr lang="en-US" dirty="0">
                <a:cs typeface="Courier New" panose="02070309020205020404" pitchFamily="49" charset="0"/>
              </a:rPr>
              <a:t>		Recipient: </a:t>
            </a:r>
            <a:r>
              <a:rPr lang="en-US" dirty="0">
                <a:cs typeface="Courier New" panose="02070309020205020404" pitchFamily="49" charset="0"/>
                <a:hlinkClick r:id="rId3"/>
              </a:rPr>
              <a:t>yourusername@##.megastuff.biz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Test IMAP config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Username: </a:t>
            </a:r>
            <a:r>
              <a:rPr lang="en-US" dirty="0" err="1">
                <a:cs typeface="Courier New" panose="02070309020205020404" pitchFamily="49" charset="0"/>
              </a:rPr>
              <a:t>yourlocalusername</a:t>
            </a:r>
            <a:r>
              <a:rPr lang="en-US" dirty="0">
                <a:cs typeface="Courier New" panose="02070309020205020404" pitchFamily="49" charset="0"/>
              </a:rPr>
              <a:t>		Password: </a:t>
            </a:r>
            <a:r>
              <a:rPr lang="en-US" dirty="0" err="1">
                <a:cs typeface="Courier New" panose="02070309020205020404" pitchFamily="49" charset="0"/>
              </a:rPr>
              <a:t>yourlocalpassword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After creating and testing the configuration, remove the installer directory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rm –rf /var/www/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/installer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Set up a cronjob to run cleanup daily as the root user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crontab -e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0 * * * /var/www/roundcube/bin/cleandb.sh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Log in!</a:t>
            </a:r>
          </a:p>
          <a:p>
            <a:pPr lvl="2"/>
            <a:r>
              <a:rPr lang="en-US" dirty="0">
                <a:cs typeface="Courier New" panose="02070309020205020404" pitchFamily="49" charset="0"/>
                <a:hlinkClick r:id="rId4"/>
              </a:rPr>
              <a:t>http://roundcube.##.megastuff.biz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6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Services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131"/>
          </a:xfrm>
        </p:spPr>
        <p:txBody>
          <a:bodyPr>
            <a:normAutofit/>
          </a:bodyPr>
          <a:lstStyle/>
          <a:p>
            <a:r>
              <a:rPr lang="en-US" dirty="0"/>
              <a:t>Create E-Mail forward for user </a:t>
            </a:r>
            <a:r>
              <a:rPr lang="en-US" dirty="0" err="1"/>
              <a:t>jpatalon</a:t>
            </a:r>
            <a:endParaRPr lang="en-US" dirty="0"/>
          </a:p>
          <a:p>
            <a:pPr lvl="1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/.forward</a:t>
            </a:r>
          </a:p>
          <a:p>
            <a:pPr lvl="1"/>
            <a:r>
              <a:rPr lang="en-US" dirty="0"/>
              <a:t>Enter on one line by itself, email address to forward to</a:t>
            </a:r>
          </a:p>
          <a:p>
            <a:pPr lvl="2"/>
            <a:r>
              <a:rPr lang="en-US" sz="1600" dirty="0">
                <a:hlinkClick r:id="rId2"/>
              </a:rPr>
              <a:t>jpatalon@pennwest.edu</a:t>
            </a:r>
            <a:endParaRPr lang="en-US" sz="1600" dirty="0"/>
          </a:p>
          <a:p>
            <a:r>
              <a:rPr lang="en-US" dirty="0"/>
              <a:t>Send an email from </a:t>
            </a:r>
            <a:r>
              <a:rPr lang="en-US" dirty="0" err="1"/>
              <a:t>RoundCube</a:t>
            </a:r>
            <a:r>
              <a:rPr lang="en-US" dirty="0"/>
              <a:t> to </a:t>
            </a:r>
            <a:r>
              <a:rPr lang="en-US" dirty="0" err="1"/>
              <a:t>jpatalon</a:t>
            </a:r>
            <a:r>
              <a:rPr lang="en-US" dirty="0"/>
              <a:t>@##.</a:t>
            </a:r>
            <a:r>
              <a:rPr lang="en-US" dirty="0" err="1"/>
              <a:t>megastuff.biz</a:t>
            </a:r>
            <a:endParaRPr lang="en-US" dirty="0"/>
          </a:p>
          <a:p>
            <a:pPr lvl="1"/>
            <a:r>
              <a:rPr lang="en-US" dirty="0"/>
              <a:t>Email will be sent to local account and forwarded.  Include your name in the email message!</a:t>
            </a:r>
          </a:p>
          <a:p>
            <a:r>
              <a:rPr lang="en-US" dirty="0"/>
              <a:t>Send email to your username@##.</a:t>
            </a:r>
            <a:r>
              <a:rPr lang="en-US" dirty="0" err="1"/>
              <a:t>megastuff.biz</a:t>
            </a:r>
            <a:r>
              <a:rPr lang="en-US" dirty="0"/>
              <a:t> from </a:t>
            </a:r>
            <a:r>
              <a:rPr lang="en-US" dirty="0" err="1"/>
              <a:t>RoundCube</a:t>
            </a:r>
            <a:endParaRPr lang="en-US" dirty="0"/>
          </a:p>
          <a:p>
            <a:pPr lvl="1"/>
            <a:r>
              <a:rPr lang="en-US" dirty="0"/>
              <a:t>Email should show up in your </a:t>
            </a:r>
            <a:r>
              <a:rPr lang="en-US" dirty="0" err="1"/>
              <a:t>Roundcube</a:t>
            </a:r>
            <a:r>
              <a:rPr lang="en-US" dirty="0"/>
              <a:t> Inbox!</a:t>
            </a:r>
          </a:p>
          <a:p>
            <a:pPr lvl="1"/>
            <a:r>
              <a:rPr lang="en-US" dirty="0"/>
              <a:t>Don’t delete it!</a:t>
            </a:r>
          </a:p>
          <a:p>
            <a:r>
              <a:rPr lang="en-US" dirty="0"/>
              <a:t>Run assignment 9 check script</a:t>
            </a:r>
          </a:p>
          <a:p>
            <a:pPr lvl="1"/>
            <a:r>
              <a:rPr lang="en-US" dirty="0">
                <a:hlinkClick r:id="rId3"/>
              </a:rPr>
              <a:t>http://jpatalon.cs.edinboro.edu/ecsc325/classfiles/assignment9check.sh</a:t>
            </a:r>
            <a:endParaRPr lang="en-US" dirty="0"/>
          </a:p>
          <a:p>
            <a:pPr lvl="1"/>
            <a:r>
              <a:rPr lang="en-US" dirty="0"/>
              <a:t>Don’t forget to set script executable before running!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6512-6584-4B49-B262-DA6AC167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2136-DEEA-A542-976E-CFD72C9B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on-demand availability of computer system resources, with a level of abstraction from direct user interaction</a:t>
            </a:r>
          </a:p>
          <a:p>
            <a:pPr lvl="1"/>
            <a:r>
              <a:rPr lang="en-US" dirty="0"/>
              <a:t>Depending on the cloud service, you may have different levels of access</a:t>
            </a:r>
          </a:p>
          <a:p>
            <a:pPr lvl="1"/>
            <a:r>
              <a:rPr lang="en-US" dirty="0"/>
              <a:t>The provider can offer services at multiple levels</a:t>
            </a:r>
          </a:p>
          <a:p>
            <a:pPr lvl="1"/>
            <a:r>
              <a:rPr lang="en-US" dirty="0"/>
              <a:t>Geographically different locations for availability</a:t>
            </a:r>
          </a:p>
          <a:p>
            <a:pPr lvl="2"/>
            <a:r>
              <a:rPr lang="en-US" dirty="0"/>
              <a:t>Eastern US, Western US, Europe, Asia, etc.</a:t>
            </a:r>
          </a:p>
          <a:p>
            <a:pPr lvl="1"/>
            <a:r>
              <a:rPr lang="en-US" dirty="0"/>
              <a:t>Typically a pay per use model</a:t>
            </a:r>
          </a:p>
          <a:p>
            <a:pPr lvl="2"/>
            <a:r>
              <a:rPr lang="en-US" dirty="0"/>
              <a:t>$0.10/hour ≈ $70/month</a:t>
            </a:r>
          </a:p>
          <a:p>
            <a:pPr lvl="1"/>
            <a:r>
              <a:rPr lang="en-US" dirty="0"/>
              <a:t>Amazon started AWS in 2006</a:t>
            </a:r>
          </a:p>
          <a:p>
            <a:pPr lvl="2"/>
            <a:r>
              <a:rPr lang="en-US" dirty="0"/>
              <a:t>Others followed, such as Google, Microsoft, and others</a:t>
            </a:r>
          </a:p>
          <a:p>
            <a:pPr lvl="1"/>
            <a:r>
              <a:rPr lang="en-US" dirty="0"/>
              <a:t>Allows users to leverage a large, resilient, fault tolerant</a:t>
            </a:r>
            <a:br>
              <a:rPr lang="en-US" dirty="0"/>
            </a:br>
            <a:r>
              <a:rPr lang="en-US" dirty="0"/>
              <a:t>infrastructure platform with minimal knowledge of the</a:t>
            </a:r>
            <a:br>
              <a:rPr lang="en-US" dirty="0"/>
            </a:br>
            <a:r>
              <a:rPr lang="en-US" dirty="0"/>
              <a:t>underlying hardware and software technologies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3A465-1F39-8D4B-8110-DD0E89D2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356" y="3040912"/>
            <a:ext cx="5039012" cy="3072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44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6512-6584-4B49-B262-DA6AC167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2136-DEEA-A542-976E-CFD72C9B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key characteristics identify cloud computing:</a:t>
            </a:r>
          </a:p>
          <a:p>
            <a:pPr lvl="1"/>
            <a:r>
              <a:rPr lang="en-US" dirty="0"/>
              <a:t>Agility to move and adjust</a:t>
            </a:r>
          </a:p>
          <a:p>
            <a:pPr lvl="1"/>
            <a:r>
              <a:rPr lang="en-US" dirty="0"/>
              <a:t>Lower cost/barrier to entry</a:t>
            </a:r>
          </a:p>
          <a:p>
            <a:pPr lvl="1"/>
            <a:r>
              <a:rPr lang="en-US" dirty="0"/>
              <a:t>Reduction of maintenance and overhead costs</a:t>
            </a:r>
          </a:p>
          <a:p>
            <a:pPr lvl="1"/>
            <a:r>
              <a:rPr lang="en-US" dirty="0"/>
              <a:t>Reliability and scalability</a:t>
            </a:r>
          </a:p>
          <a:p>
            <a:pPr lvl="1"/>
            <a:r>
              <a:rPr lang="en-US" dirty="0"/>
              <a:t>Enhanced security</a:t>
            </a:r>
          </a:p>
          <a:p>
            <a:pPr lvl="1"/>
            <a:r>
              <a:rPr lang="en-US" dirty="0"/>
              <a:t>Advanced monitoring, logging, and statistics</a:t>
            </a:r>
          </a:p>
          <a:p>
            <a:r>
              <a:rPr lang="en-US" dirty="0"/>
              <a:t>Cloud computing can be on or off-premises</a:t>
            </a:r>
          </a:p>
          <a:p>
            <a:pPr lvl="1"/>
            <a:r>
              <a:rPr lang="en-US" dirty="0"/>
              <a:t>On-</a:t>
            </a:r>
            <a:r>
              <a:rPr lang="en-US" dirty="0" err="1"/>
              <a:t>prem</a:t>
            </a:r>
            <a:r>
              <a:rPr lang="en-US" dirty="0"/>
              <a:t>: A cloud-like environment in your data center</a:t>
            </a:r>
          </a:p>
          <a:p>
            <a:pPr lvl="1"/>
            <a:r>
              <a:rPr lang="en-US" dirty="0"/>
              <a:t>Off-</a:t>
            </a:r>
            <a:r>
              <a:rPr lang="en-US" dirty="0" err="1"/>
              <a:t>prem</a:t>
            </a:r>
            <a:r>
              <a:rPr lang="en-US" dirty="0"/>
              <a:t>: A cloud-like environment on the internet</a:t>
            </a:r>
          </a:p>
          <a:p>
            <a:r>
              <a:rPr lang="en-US" dirty="0"/>
              <a:t>Flexibility is key!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A856D-369F-5B46-B8E2-901DD5A57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423" y="2981051"/>
            <a:ext cx="4401879" cy="3122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2976B5-1A37-CF4A-A7D1-54B5F0F888F4}"/>
              </a:ext>
            </a:extLst>
          </p:cNvPr>
          <p:cNvSpPr/>
          <p:nvPr/>
        </p:nvSpPr>
        <p:spPr>
          <a:xfrm rot="263161">
            <a:off x="8565891" y="1918570"/>
            <a:ext cx="24494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Someone else’s datacenter!</a:t>
            </a:r>
          </a:p>
        </p:txBody>
      </p:sp>
    </p:spTree>
    <p:extLst>
      <p:ext uri="{BB962C8B-B14F-4D97-AF65-F5344CB8AC3E}">
        <p14:creationId xmlns:p14="http://schemas.microsoft.com/office/powerpoint/2010/main" val="388169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as a Service (</a:t>
            </a:r>
            <a:r>
              <a:rPr lang="en-US" dirty="0" err="1"/>
              <a:t>XaaS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3185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Infrastructure as a Service </a:t>
            </a:r>
            <a:r>
              <a:rPr lang="en-US" dirty="0"/>
              <a:t>– The vendor manages the infrastructure, providing you with a Guest OS that you can manage</a:t>
            </a:r>
          </a:p>
          <a:p>
            <a:pPr lvl="1"/>
            <a:r>
              <a:rPr lang="en-US" dirty="0"/>
              <a:t>This is what we have on campus – EUP manages all networking, storage, and hardware</a:t>
            </a:r>
          </a:p>
          <a:p>
            <a:pPr lvl="1"/>
            <a:r>
              <a:rPr lang="en-US" dirty="0"/>
              <a:t>Co-Location – A type of IaaS where you provide the server hardware in their environment</a:t>
            </a:r>
          </a:p>
          <a:p>
            <a:pPr lvl="1"/>
            <a:r>
              <a:rPr lang="en-US" dirty="0"/>
              <a:t>Typically identified by having full admin/root access to the VM</a:t>
            </a:r>
          </a:p>
          <a:p>
            <a:pPr lvl="1"/>
            <a:r>
              <a:rPr lang="en-US" dirty="0" err="1"/>
              <a:t>Linode</a:t>
            </a:r>
            <a:r>
              <a:rPr lang="en-US" dirty="0"/>
              <a:t>, Rackspace, </a:t>
            </a:r>
            <a:r>
              <a:rPr lang="en-US" dirty="0" err="1"/>
              <a:t>DigitalOcean</a:t>
            </a:r>
            <a:r>
              <a:rPr lang="en-US" dirty="0"/>
              <a:t>, Hurricane Electric, AWS, Azure</a:t>
            </a:r>
          </a:p>
          <a:p>
            <a:r>
              <a:rPr lang="en-US" b="1" u="sng" dirty="0"/>
              <a:t>Platform as a Service </a:t>
            </a:r>
            <a:r>
              <a:rPr lang="en-US" dirty="0"/>
              <a:t>– Provides standard software components, providing you a </a:t>
            </a:r>
            <a:br>
              <a:rPr lang="en-US" dirty="0"/>
            </a:br>
            <a:r>
              <a:rPr lang="en-US" dirty="0"/>
              <a:t>platform to run your application, store your database, or save your documents.</a:t>
            </a:r>
          </a:p>
          <a:p>
            <a:pPr lvl="1"/>
            <a:r>
              <a:rPr lang="en-US" dirty="0"/>
              <a:t>The platform handles capacity provisioning, monitoring, package and </a:t>
            </a:r>
            <a:br>
              <a:rPr lang="en-US" dirty="0"/>
            </a:br>
            <a:r>
              <a:rPr lang="en-US" dirty="0"/>
              <a:t>dependency installation, etc.</a:t>
            </a:r>
          </a:p>
          <a:p>
            <a:pPr lvl="1"/>
            <a:r>
              <a:rPr lang="en-US" dirty="0"/>
              <a:t>You only need to deploy code that fits the stack</a:t>
            </a:r>
          </a:p>
          <a:p>
            <a:pPr lvl="1"/>
            <a:r>
              <a:rPr lang="en-US" dirty="0"/>
              <a:t>AWS Elastic Beanstalk, Apache </a:t>
            </a:r>
            <a:r>
              <a:rPr lang="en-US" dirty="0" err="1"/>
              <a:t>Stratos</a:t>
            </a:r>
            <a:r>
              <a:rPr lang="en-US" dirty="0"/>
              <a:t>, </a:t>
            </a:r>
            <a:r>
              <a:rPr lang="en-US" dirty="0" err="1"/>
              <a:t>OpenShift</a:t>
            </a:r>
            <a:endParaRPr lang="en-US" dirty="0"/>
          </a:p>
          <a:p>
            <a:r>
              <a:rPr lang="en-US" b="1" u="sng" dirty="0"/>
              <a:t>Software as a Service </a:t>
            </a:r>
            <a:r>
              <a:rPr lang="en-US" dirty="0"/>
              <a:t>– The vendor manages everything, you only use the software!</a:t>
            </a:r>
          </a:p>
          <a:p>
            <a:pPr lvl="1"/>
            <a:r>
              <a:rPr lang="en-US" dirty="0"/>
              <a:t>Google docs, Office 365, Dropbox, </a:t>
            </a:r>
            <a:r>
              <a:rPr lang="en-US" dirty="0" err="1"/>
              <a:t>Webex</a:t>
            </a:r>
            <a:endParaRPr lang="en-US" dirty="0"/>
          </a:p>
        </p:txBody>
      </p:sp>
      <p:pic>
        <p:nvPicPr>
          <p:cNvPr id="5122" name="Picture 2" descr="Image result for x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62" y="3705004"/>
            <a:ext cx="2370571" cy="2399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6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“No act of kindness, no matter how small, is ever wasted.” - Aesop</a:t>
            </a:r>
          </a:p>
          <a:p>
            <a:r>
              <a:rPr lang="en-US" dirty="0"/>
              <a:t>Attendance…</a:t>
            </a:r>
          </a:p>
          <a:p>
            <a:r>
              <a:rPr lang="en-US" dirty="0"/>
              <a:t>Assignment 10 due this week?</a:t>
            </a:r>
          </a:p>
          <a:p>
            <a:pPr lvl="1"/>
            <a:r>
              <a:rPr lang="en-US" dirty="0"/>
              <a:t>Email updates, FTP install, NFS mount…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Coronavirus</a:t>
            </a:r>
          </a:p>
          <a:p>
            <a:pPr lvl="2"/>
            <a:r>
              <a:rPr lang="en-US" dirty="0"/>
              <a:t>Stay safe, wash your hands, don’t touch me, quit putting stuff in your mouth.</a:t>
            </a:r>
          </a:p>
          <a:p>
            <a:pPr lvl="1"/>
            <a:r>
              <a:rPr lang="en-US" dirty="0"/>
              <a:t>Final Exam</a:t>
            </a:r>
          </a:p>
          <a:p>
            <a:pPr lvl="2"/>
            <a:r>
              <a:rPr lang="en-US" dirty="0"/>
              <a:t>300 Points</a:t>
            </a:r>
          </a:p>
          <a:p>
            <a:pPr lvl="3"/>
            <a:r>
              <a:rPr lang="en-US" dirty="0"/>
              <a:t>Hands-on: 40 points (similar to many assignments)</a:t>
            </a:r>
          </a:p>
          <a:p>
            <a:pPr lvl="3"/>
            <a:r>
              <a:rPr lang="en-US" dirty="0"/>
              <a:t>Short/long answer: 260 points (similar to midterm)</a:t>
            </a:r>
          </a:p>
          <a:p>
            <a:pPr lvl="2"/>
            <a:r>
              <a:rPr lang="en-US" dirty="0"/>
              <a:t>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5:00PM – 7:00PM</a:t>
            </a:r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72" y="3695306"/>
            <a:ext cx="3409361" cy="2557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5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1400/1*WIxe9rvePZWX-VQgZDgMp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97" y="206197"/>
            <a:ext cx="10697399" cy="59004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4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zdnet2.cbsistatic.com/hub/i/2017/10/25/b75b846c-cb33-4283-acaa-5b8f93f1a76f/300be8f50168754dbafb0cd0208489e1/xaas-gartner-defin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71" y="161822"/>
            <a:ext cx="10745973" cy="6140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Started with S3 (Simple Storage Services), expanded to multiple other services</a:t>
            </a:r>
          </a:p>
          <a:p>
            <a:r>
              <a:rPr lang="en-US" dirty="0"/>
              <a:t>Compute – Various different operating system</a:t>
            </a:r>
          </a:p>
          <a:p>
            <a:pPr lvl="1"/>
            <a:r>
              <a:rPr lang="en-US" dirty="0"/>
              <a:t>Create your own custom OS images to deploy from</a:t>
            </a:r>
          </a:p>
          <a:p>
            <a:pPr lvl="1"/>
            <a:r>
              <a:rPr lang="en-US" dirty="0"/>
              <a:t>Virtual Machines!</a:t>
            </a:r>
          </a:p>
          <a:p>
            <a:pPr lvl="1"/>
            <a:r>
              <a:rPr lang="en-US" dirty="0"/>
              <a:t>Auto Scaling Groups</a:t>
            </a:r>
          </a:p>
          <a:p>
            <a:pPr lvl="1"/>
            <a:r>
              <a:rPr lang="en-US" dirty="0"/>
              <a:t>Load Balancers</a:t>
            </a:r>
          </a:p>
          <a:p>
            <a:r>
              <a:rPr lang="en-US" dirty="0"/>
              <a:t>Storage – Multiple types of data storage</a:t>
            </a:r>
          </a:p>
          <a:p>
            <a:pPr lvl="1"/>
            <a:r>
              <a:rPr lang="en-US" dirty="0"/>
              <a:t>SSD or traditional disks for block storage</a:t>
            </a:r>
          </a:p>
          <a:p>
            <a:pPr lvl="1"/>
            <a:r>
              <a:rPr lang="en-US" dirty="0"/>
              <a:t>Object storage for video/image files,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Database – Relational databases or others (NoSQL)</a:t>
            </a:r>
          </a:p>
          <a:p>
            <a:pPr lvl="1"/>
            <a:r>
              <a:rPr lang="en-US" dirty="0"/>
              <a:t>Create your own databases or database management systems</a:t>
            </a:r>
          </a:p>
          <a:p>
            <a:pPr lvl="1"/>
            <a:r>
              <a:rPr lang="en-US" dirty="0"/>
              <a:t>Backups, availability, etc.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2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Networking – Create your own logically separate network</a:t>
            </a:r>
          </a:p>
          <a:p>
            <a:pPr lvl="1"/>
            <a:r>
              <a:rPr lang="en-US" dirty="0"/>
              <a:t>Virtual Private Cloud (VPC) – Separate routes, CIDR masks, subnets, and more</a:t>
            </a:r>
          </a:p>
          <a:p>
            <a:pPr lvl="2"/>
            <a:r>
              <a:rPr lang="en-US" dirty="0"/>
              <a:t>Encrypted connections possible as a service</a:t>
            </a:r>
          </a:p>
          <a:p>
            <a:pPr lvl="1"/>
            <a:r>
              <a:rPr lang="en-US" dirty="0"/>
              <a:t>Route 53 – Cloud DNS Management</a:t>
            </a:r>
          </a:p>
          <a:p>
            <a:r>
              <a:rPr lang="en-US" dirty="0"/>
              <a:t>Many more services!</a:t>
            </a:r>
          </a:p>
          <a:p>
            <a:pPr lvl="1"/>
            <a:r>
              <a:rPr lang="en-US" dirty="0"/>
              <a:t>Email, messaging, analytics, data analysis, security, utilization, deployment services, mobile services…</a:t>
            </a:r>
          </a:p>
          <a:p>
            <a:r>
              <a:rPr lang="en-US" dirty="0"/>
              <a:t>Multiple ways to manage your services</a:t>
            </a:r>
          </a:p>
          <a:p>
            <a:pPr lvl="1"/>
            <a:r>
              <a:rPr lang="en-US" dirty="0"/>
              <a:t>AWS Management GUI Console</a:t>
            </a:r>
          </a:p>
          <a:p>
            <a:pPr lvl="1"/>
            <a:r>
              <a:rPr lang="en-US" dirty="0"/>
              <a:t>AWS Command Line Interface</a:t>
            </a:r>
          </a:p>
          <a:p>
            <a:pPr lvl="1"/>
            <a:r>
              <a:rPr lang="en-US" dirty="0"/>
              <a:t>AWS API HTTP Calls</a:t>
            </a:r>
          </a:p>
          <a:p>
            <a:pPr lvl="1"/>
            <a:r>
              <a:rPr lang="en-US" dirty="0"/>
              <a:t>Various SDK’s for multiple programming languages</a:t>
            </a:r>
          </a:p>
          <a:p>
            <a:pPr lvl="1"/>
            <a:r>
              <a:rPr lang="en-US" dirty="0"/>
              <a:t>IDE toolkits for Eclipse and Visual Studio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8188"/>
          </a:xfrm>
        </p:spPr>
        <p:txBody>
          <a:bodyPr>
            <a:normAutofit/>
          </a:bodyPr>
          <a:lstStyle/>
          <a:p>
            <a:r>
              <a:rPr lang="en-US" dirty="0"/>
              <a:t>AWS Regions</a:t>
            </a:r>
          </a:p>
          <a:p>
            <a:pPr lvl="1"/>
            <a:r>
              <a:rPr lang="en-US" dirty="0"/>
              <a:t>Fairly independent collections of data centers</a:t>
            </a:r>
            <a:br>
              <a:rPr lang="en-US" dirty="0"/>
            </a:br>
            <a:r>
              <a:rPr lang="en-US" dirty="0"/>
              <a:t> within a specific geographic area</a:t>
            </a:r>
          </a:p>
          <a:p>
            <a:pPr lvl="2"/>
            <a:r>
              <a:rPr lang="en-US" dirty="0"/>
              <a:t>US East, N Virginia, us-east-1</a:t>
            </a:r>
          </a:p>
          <a:p>
            <a:pPr lvl="2"/>
            <a:r>
              <a:rPr lang="en-US" dirty="0"/>
              <a:t>US West, Oregon, us-west-2</a:t>
            </a:r>
          </a:p>
          <a:p>
            <a:pPr lvl="2"/>
            <a:r>
              <a:rPr lang="en-US" dirty="0"/>
              <a:t>Asia Pacific, Tokyo, ap-northeast-1</a:t>
            </a:r>
          </a:p>
          <a:p>
            <a:pPr lvl="1"/>
            <a:r>
              <a:rPr lang="en-US" dirty="0">
                <a:hlinkClick r:id="rId2"/>
              </a:rPr>
              <a:t>https://www.cloudping.info/</a:t>
            </a:r>
            <a:endParaRPr lang="en-US" dirty="0"/>
          </a:p>
          <a:p>
            <a:r>
              <a:rPr lang="en-US" dirty="0"/>
              <a:t>Availability Zones</a:t>
            </a:r>
          </a:p>
          <a:p>
            <a:pPr lvl="1"/>
            <a:r>
              <a:rPr lang="en-US" dirty="0"/>
              <a:t>A specific zone within an AWS Region</a:t>
            </a:r>
          </a:p>
          <a:p>
            <a:pPr lvl="1"/>
            <a:r>
              <a:rPr lang="en-US" dirty="0"/>
              <a:t>Separate datacenters</a:t>
            </a:r>
          </a:p>
          <a:p>
            <a:pPr lvl="1"/>
            <a:r>
              <a:rPr lang="en-US" dirty="0"/>
              <a:t>Low latency connections between AZ’s</a:t>
            </a:r>
          </a:p>
          <a:p>
            <a:pPr lvl="1"/>
            <a:r>
              <a:rPr lang="en-US" dirty="0"/>
              <a:t>Provides for fault-tolerant designs</a:t>
            </a:r>
          </a:p>
          <a:p>
            <a:pPr lvl="2"/>
            <a:r>
              <a:rPr lang="en-US" dirty="0"/>
              <a:t>If an AZ goes offline, you can run on another AZ in that region</a:t>
            </a:r>
          </a:p>
        </p:txBody>
      </p:sp>
      <p:sp>
        <p:nvSpPr>
          <p:cNvPr id="5" name="Rectangle 4"/>
          <p:cNvSpPr/>
          <p:nvPr/>
        </p:nvSpPr>
        <p:spPr>
          <a:xfrm rot="356442">
            <a:off x="7971202" y="2242939"/>
            <a:ext cx="3816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Geolocation!</a:t>
            </a:r>
          </a:p>
        </p:txBody>
      </p:sp>
      <p:pic>
        <p:nvPicPr>
          <p:cNvPr id="8" name="Picture 2" descr="Image result for aw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79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/>
          <a:lstStyle/>
          <a:p>
            <a:r>
              <a:rPr lang="en-US" dirty="0"/>
              <a:t>Benefits and use cases for AWS services</a:t>
            </a:r>
          </a:p>
          <a:p>
            <a:pPr lvl="1"/>
            <a:r>
              <a:rPr lang="en-US" dirty="0"/>
              <a:t>Faster time to deployment of new applications</a:t>
            </a:r>
          </a:p>
          <a:p>
            <a:pPr lvl="1"/>
            <a:r>
              <a:rPr lang="en-US" dirty="0"/>
              <a:t>Cloud backup and storage archival options</a:t>
            </a:r>
          </a:p>
          <a:p>
            <a:pPr lvl="1"/>
            <a:r>
              <a:rPr lang="en-US" dirty="0"/>
              <a:t>Disaster recovery strategies with AWS</a:t>
            </a:r>
          </a:p>
          <a:p>
            <a:pPr lvl="2"/>
            <a:r>
              <a:rPr lang="en-US" dirty="0"/>
              <a:t>Cold, warm, and hot sites</a:t>
            </a:r>
          </a:p>
          <a:p>
            <a:pPr lvl="1"/>
            <a:r>
              <a:rPr lang="en-US" dirty="0"/>
              <a:t>Edge locations</a:t>
            </a:r>
          </a:p>
          <a:p>
            <a:pPr lvl="2"/>
            <a:r>
              <a:rPr lang="en-US" dirty="0"/>
              <a:t>Content delivery networks</a:t>
            </a:r>
          </a:p>
          <a:p>
            <a:pPr lvl="2"/>
            <a:r>
              <a:rPr lang="en-US" dirty="0"/>
              <a:t>Keep the data cached closer to the end user</a:t>
            </a:r>
          </a:p>
          <a:p>
            <a:pPr lvl="1"/>
            <a:r>
              <a:rPr lang="en-US" dirty="0"/>
              <a:t>Computationally intense tasks</a:t>
            </a:r>
          </a:p>
          <a:p>
            <a:pPr lvl="2"/>
            <a:r>
              <a:rPr lang="en-US" dirty="0"/>
              <a:t>You’re only charged while your task runs – typically per hour</a:t>
            </a:r>
          </a:p>
          <a:p>
            <a:pPr lvl="3"/>
            <a:r>
              <a:rPr lang="en-US" dirty="0"/>
              <a:t>Rate changes depending on what the type/speed/</a:t>
            </a:r>
            <a:r>
              <a:rPr lang="en-US" dirty="0" err="1"/>
              <a:t>config</a:t>
            </a:r>
            <a:r>
              <a:rPr lang="en-US" dirty="0"/>
              <a:t> of VM</a:t>
            </a:r>
          </a:p>
          <a:p>
            <a:pPr lvl="2"/>
            <a:r>
              <a:rPr lang="en-US" dirty="0"/>
              <a:t>100 Hours on 10 VM’s = 1 hour on 1,000 VM’s</a:t>
            </a:r>
          </a:p>
          <a:p>
            <a:pPr lvl="2"/>
            <a:r>
              <a:rPr lang="en-US" dirty="0"/>
              <a:t>Save money, especially if tasks are infrequent</a:t>
            </a:r>
          </a:p>
        </p:txBody>
      </p:sp>
      <p:pic>
        <p:nvPicPr>
          <p:cNvPr id="7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Most common compute service that Amazon offers</a:t>
            </a:r>
          </a:p>
          <a:p>
            <a:pPr lvl="1"/>
            <a:r>
              <a:rPr lang="en-US" dirty="0"/>
              <a:t>Deploy virtual machines</a:t>
            </a:r>
          </a:p>
          <a:p>
            <a:pPr lvl="1"/>
            <a:r>
              <a:rPr lang="en-US" dirty="0"/>
              <a:t>AMI’s</a:t>
            </a:r>
          </a:p>
          <a:p>
            <a:pPr lvl="2"/>
            <a:r>
              <a:rPr lang="en-US" dirty="0"/>
              <a:t>Template of pre-configured EC2 instances</a:t>
            </a:r>
          </a:p>
          <a:p>
            <a:pPr lvl="2"/>
            <a:r>
              <a:rPr lang="en-US" dirty="0"/>
              <a:t>Can include a base OS and additional applications</a:t>
            </a:r>
          </a:p>
          <a:p>
            <a:pPr lvl="2"/>
            <a:r>
              <a:rPr lang="en-US" dirty="0"/>
              <a:t>Customized AMI’s and </a:t>
            </a:r>
          </a:p>
          <a:p>
            <a:pPr lvl="1"/>
            <a:r>
              <a:rPr lang="en-US" dirty="0"/>
              <a:t>Instance Types</a:t>
            </a:r>
          </a:p>
          <a:p>
            <a:pPr lvl="2"/>
            <a:r>
              <a:rPr lang="en-US" dirty="0"/>
              <a:t>Size of instance: CPU, RAM, Disk, Network, etc.</a:t>
            </a:r>
          </a:p>
          <a:p>
            <a:pPr lvl="2"/>
            <a:r>
              <a:rPr lang="en-US" dirty="0"/>
              <a:t>Categorized into different families – different types of hardware</a:t>
            </a:r>
          </a:p>
          <a:p>
            <a:pPr lvl="3"/>
            <a:r>
              <a:rPr lang="en-US" dirty="0"/>
              <a:t>Storage optimized, compute optimized, memory optimized, </a:t>
            </a:r>
            <a:br>
              <a:rPr lang="en-US" dirty="0"/>
            </a:br>
            <a:r>
              <a:rPr lang="en-US" dirty="0"/>
              <a:t>GPU, general use, combination, etc.</a:t>
            </a:r>
          </a:p>
        </p:txBody>
      </p:sp>
      <p:pic>
        <p:nvPicPr>
          <p:cNvPr id="7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1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Pricing Options</a:t>
            </a:r>
          </a:p>
          <a:p>
            <a:pPr lvl="2"/>
            <a:r>
              <a:rPr lang="en-US" dirty="0"/>
              <a:t>On-Demand – EC2 instances that can be launched at any time and kept online as long as you want</a:t>
            </a:r>
          </a:p>
          <a:p>
            <a:pPr lvl="3"/>
            <a:r>
              <a:rPr lang="en-US" dirty="0"/>
              <a:t>Typically short term or testing</a:t>
            </a:r>
          </a:p>
          <a:p>
            <a:pPr lvl="2"/>
            <a:r>
              <a:rPr lang="en-US" dirty="0"/>
              <a:t>Reserved – Purchase for a set amount of time (1-3 years) at a discount, with flexible payment options</a:t>
            </a:r>
          </a:p>
          <a:p>
            <a:pPr lvl="3"/>
            <a:r>
              <a:rPr lang="en-US" dirty="0"/>
              <a:t>Typically long term predictable workloads</a:t>
            </a:r>
          </a:p>
          <a:p>
            <a:pPr lvl="2"/>
            <a:r>
              <a:rPr lang="en-US" dirty="0"/>
              <a:t>Spot Instances – Bid for unused EC2 compute resources</a:t>
            </a:r>
          </a:p>
          <a:p>
            <a:pPr lvl="3"/>
            <a:r>
              <a:rPr lang="en-US" dirty="0"/>
              <a:t>Pricing fluctuates based on supply and demand</a:t>
            </a:r>
          </a:p>
          <a:p>
            <a:pPr lvl="3"/>
            <a:r>
              <a:rPr lang="en-US" dirty="0"/>
              <a:t>Can be suddenly interrupted, may be terminated at any time – 2 minute notice!</a:t>
            </a:r>
          </a:p>
          <a:p>
            <a:pPr lvl="1"/>
            <a:r>
              <a:rPr lang="en-US" dirty="0"/>
              <a:t>Tenancy – The underlying hosting of your EC2 instance</a:t>
            </a:r>
          </a:p>
          <a:p>
            <a:pPr lvl="2"/>
            <a:r>
              <a:rPr lang="en-US" dirty="0"/>
              <a:t>Shared – EC2 instances are on any available host</a:t>
            </a:r>
          </a:p>
          <a:p>
            <a:pPr lvl="2"/>
            <a:r>
              <a:rPr lang="en-US" dirty="0"/>
              <a:t>Dedicated Instances – Instances hosted on that hardware only belong to one customer</a:t>
            </a:r>
          </a:p>
          <a:p>
            <a:pPr lvl="2"/>
            <a:r>
              <a:rPr lang="en-US" dirty="0"/>
              <a:t>Dedicated Hosts – Additional visibility and control of the physical host, additional compliance</a:t>
            </a:r>
          </a:p>
          <a:p>
            <a:pPr lvl="1"/>
            <a:r>
              <a:rPr lang="en-US" dirty="0"/>
              <a:t>User Data – Commands to run when the instance first boots</a:t>
            </a:r>
          </a:p>
          <a:p>
            <a:pPr lvl="2"/>
            <a:r>
              <a:rPr lang="en-US" dirty="0"/>
              <a:t>Update your server, install and configure some packages, reboot, etc.</a:t>
            </a:r>
          </a:p>
        </p:txBody>
      </p:sp>
      <p:pic>
        <p:nvPicPr>
          <p:cNvPr id="614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6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Storage Options</a:t>
            </a:r>
          </a:p>
          <a:p>
            <a:pPr lvl="2"/>
            <a:r>
              <a:rPr lang="en-US" dirty="0"/>
              <a:t>Persistent Storage – Elastic Block Storage (EBS) volumes</a:t>
            </a:r>
          </a:p>
          <a:p>
            <a:pPr lvl="3"/>
            <a:r>
              <a:rPr lang="en-US" dirty="0"/>
              <a:t>Physically separated from the EC2 instance</a:t>
            </a:r>
          </a:p>
          <a:p>
            <a:pPr lvl="3"/>
            <a:r>
              <a:rPr lang="en-US" dirty="0"/>
              <a:t>Disconnect and reconnect volume as needed between VM’s</a:t>
            </a:r>
          </a:p>
          <a:p>
            <a:pPr lvl="3"/>
            <a:r>
              <a:rPr lang="en-US" dirty="0"/>
              <a:t>Encryption and snapshots of data is available</a:t>
            </a:r>
          </a:p>
          <a:p>
            <a:pPr lvl="3"/>
            <a:r>
              <a:rPr lang="en-US" dirty="0"/>
              <a:t>Logically attached via the AWS network</a:t>
            </a:r>
          </a:p>
          <a:p>
            <a:pPr lvl="4"/>
            <a:r>
              <a:rPr lang="en-US" dirty="0"/>
              <a:t>NAS, SAN, etc.</a:t>
            </a:r>
          </a:p>
          <a:p>
            <a:pPr lvl="2"/>
            <a:r>
              <a:rPr lang="en-US" dirty="0"/>
              <a:t>Ephemeral Storage – EC2 storage within the VM itself</a:t>
            </a:r>
          </a:p>
          <a:p>
            <a:pPr lvl="3"/>
            <a:r>
              <a:rPr lang="en-US" dirty="0"/>
              <a:t>Physically attached to the underlying VM host itself</a:t>
            </a:r>
          </a:p>
          <a:p>
            <a:pPr lvl="3"/>
            <a:r>
              <a:rPr lang="en-US" dirty="0"/>
              <a:t>Saved data on the disk is lost when the instance is terminated</a:t>
            </a:r>
          </a:p>
          <a:p>
            <a:pPr lvl="3"/>
            <a:r>
              <a:rPr lang="en-US" dirty="0"/>
              <a:t>Cannot be detached from a server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0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Compute Cloud (EC2)</a:t>
            </a:r>
          </a:p>
          <a:p>
            <a:pPr lvl="1"/>
            <a:r>
              <a:rPr lang="en-US" dirty="0"/>
              <a:t>Security</a:t>
            </a:r>
          </a:p>
          <a:p>
            <a:pPr lvl="2"/>
            <a:r>
              <a:rPr lang="en-US" dirty="0"/>
              <a:t>Security Groups - A virtual firewall for your instances</a:t>
            </a:r>
          </a:p>
          <a:p>
            <a:pPr lvl="2"/>
            <a:r>
              <a:rPr lang="en-US" dirty="0"/>
              <a:t>Key Pairs - Public Key and Private Key used for authentication</a:t>
            </a:r>
          </a:p>
          <a:p>
            <a:pPr lvl="3"/>
            <a:r>
              <a:rPr lang="en-US" dirty="0"/>
              <a:t>Additional authentication methods can be configured</a:t>
            </a:r>
          </a:p>
          <a:p>
            <a:pPr lvl="2"/>
            <a:r>
              <a:rPr lang="en-US" dirty="0"/>
              <a:t>OS Patches and security are your responsibility!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dirty="0"/>
              <a:t>Create separate networks</a:t>
            </a:r>
          </a:p>
          <a:p>
            <a:pPr lvl="3"/>
            <a:r>
              <a:rPr lang="en-US" dirty="0"/>
              <a:t>Private or public networks</a:t>
            </a:r>
          </a:p>
          <a:p>
            <a:pPr lvl="2"/>
            <a:r>
              <a:rPr lang="en-US" dirty="0"/>
              <a:t>Customized security groups, routes, network </a:t>
            </a:r>
            <a:r>
              <a:rPr lang="en-US" dirty="0" err="1"/>
              <a:t>configs</a:t>
            </a:r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8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File transfer services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Monitoring and performance tuning</a:t>
            </a:r>
          </a:p>
          <a:p>
            <a:pPr lvl="1"/>
            <a:r>
              <a:rPr lang="en-US" dirty="0"/>
              <a:t>Cloud</a:t>
            </a:r>
          </a:p>
          <a:p>
            <a:r>
              <a:rPr lang="en-US" dirty="0"/>
              <a:t>Corrections, updates, etc.</a:t>
            </a:r>
          </a:p>
          <a:p>
            <a:pPr lvl="1"/>
            <a:r>
              <a:rPr lang="en-US" dirty="0"/>
              <a:t>Update to our configs – coming later!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Assignment 11 Available – Web stats, backups, DB configs</a:t>
            </a:r>
          </a:p>
          <a:p>
            <a:pPr lvl="1"/>
            <a:r>
              <a:rPr lang="en-US" dirty="0"/>
              <a:t>Due next week</a:t>
            </a:r>
          </a:p>
          <a:p>
            <a:pPr lvl="2"/>
            <a:r>
              <a:rPr lang="en-US" dirty="0"/>
              <a:t>April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4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&#10;      Using a default VPC&#10;  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941" y="1845733"/>
            <a:ext cx="5338292" cy="44826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9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4"/>
          </a:xfrm>
        </p:spPr>
        <p:txBody>
          <a:bodyPr>
            <a:normAutofit/>
          </a:bodyPr>
          <a:lstStyle/>
          <a:p>
            <a:r>
              <a:rPr lang="en-US" dirty="0"/>
              <a:t>Elastic Load Balancer (ELB) – Direct and route traffic to multiple instances</a:t>
            </a:r>
          </a:p>
          <a:p>
            <a:pPr lvl="1"/>
            <a:r>
              <a:rPr lang="en-US" dirty="0"/>
              <a:t>Classic Load Balancer – Route traffic based on application and network</a:t>
            </a:r>
          </a:p>
          <a:p>
            <a:pPr lvl="1"/>
            <a:r>
              <a:rPr lang="en-US" dirty="0"/>
              <a:t>Application Balancer – Advanced routing of application specific traffic</a:t>
            </a:r>
          </a:p>
          <a:p>
            <a:pPr lvl="1"/>
            <a:r>
              <a:rPr lang="en-US" dirty="0"/>
              <a:t>Configure over multiple AZ’s to increase resiliency</a:t>
            </a:r>
          </a:p>
          <a:p>
            <a:pPr lvl="1"/>
            <a:r>
              <a:rPr lang="en-US" dirty="0"/>
              <a:t>Internal Load Balancer</a:t>
            </a:r>
          </a:p>
          <a:p>
            <a:pPr lvl="2"/>
            <a:r>
              <a:rPr lang="en-US" dirty="0"/>
              <a:t>Internal IP address, only accessible from within AWS network</a:t>
            </a:r>
          </a:p>
          <a:p>
            <a:pPr lvl="1"/>
            <a:r>
              <a:rPr lang="en-US" dirty="0"/>
              <a:t>External Load Balancer</a:t>
            </a:r>
          </a:p>
          <a:p>
            <a:pPr lvl="2"/>
            <a:r>
              <a:rPr lang="en-US" dirty="0"/>
              <a:t>Public IP address</a:t>
            </a:r>
          </a:p>
          <a:p>
            <a:pPr lvl="2"/>
            <a:r>
              <a:rPr lang="en-US" dirty="0"/>
              <a:t>Receives traffic from the internet and routes to the instances</a:t>
            </a:r>
          </a:p>
          <a:p>
            <a:pPr lvl="1"/>
            <a:r>
              <a:rPr lang="en-US" dirty="0"/>
              <a:t>Best Practice is to distribute traffic to 2 different AZ’s</a:t>
            </a:r>
          </a:p>
          <a:p>
            <a:pPr lvl="1"/>
            <a:r>
              <a:rPr lang="en-US" dirty="0"/>
              <a:t>Listener Configuration</a:t>
            </a:r>
          </a:p>
          <a:p>
            <a:pPr lvl="2"/>
            <a:r>
              <a:rPr lang="en-US" dirty="0"/>
              <a:t>Listens for connection requests to be forwarded</a:t>
            </a:r>
          </a:p>
          <a:p>
            <a:pPr lvl="2"/>
            <a:r>
              <a:rPr lang="en-US" dirty="0"/>
              <a:t>HTTP, HTTPS, TCP &amp; SSL</a:t>
            </a:r>
          </a:p>
          <a:p>
            <a:pPr lvl="3"/>
            <a:r>
              <a:rPr lang="en-US" dirty="0"/>
              <a:t>HTTPS or SSL will require an SSL certificate!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82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Elastic Load Balancer (ELB) – Direct and route traffic to multiple instances</a:t>
            </a:r>
          </a:p>
          <a:p>
            <a:pPr lvl="1"/>
            <a:r>
              <a:rPr lang="en-US" dirty="0"/>
              <a:t>Health Checks – Monitor the health of your instances</a:t>
            </a:r>
          </a:p>
          <a:p>
            <a:pPr lvl="2"/>
            <a:r>
              <a:rPr lang="en-US" dirty="0"/>
              <a:t>If one instance goes offline, the ELB will stop sending it traffic</a:t>
            </a:r>
          </a:p>
          <a:p>
            <a:pPr lvl="2"/>
            <a:r>
              <a:rPr lang="en-US" dirty="0"/>
              <a:t>Uses a special type of ping</a:t>
            </a:r>
          </a:p>
          <a:p>
            <a:pPr lvl="2"/>
            <a:r>
              <a:rPr lang="en-US" dirty="0"/>
              <a:t>Configure the number of failures, time, other.</a:t>
            </a:r>
          </a:p>
          <a:p>
            <a:pPr lvl="2"/>
            <a:r>
              <a:rPr lang="en-US" dirty="0"/>
              <a:t>Security Groups</a:t>
            </a:r>
          </a:p>
          <a:p>
            <a:r>
              <a:rPr lang="en-US" dirty="0"/>
              <a:t>Auto Scaling – Automatically increase or decrease compute resources</a:t>
            </a:r>
          </a:p>
          <a:p>
            <a:pPr lvl="1"/>
            <a:r>
              <a:rPr lang="en-US" dirty="0"/>
              <a:t>Add an instance when demand is high, terminate the instance when demand is low</a:t>
            </a:r>
          </a:p>
          <a:p>
            <a:pPr lvl="1"/>
            <a:r>
              <a:rPr lang="en-US" dirty="0"/>
              <a:t>Automatic infrastructure management</a:t>
            </a:r>
          </a:p>
          <a:p>
            <a:pPr lvl="1"/>
            <a:r>
              <a:rPr lang="en-US" dirty="0"/>
              <a:t>Better user experience and potential Cost reduction</a:t>
            </a:r>
          </a:p>
          <a:p>
            <a:pPr lvl="1"/>
            <a:r>
              <a:rPr lang="en-US" dirty="0"/>
              <a:t>Launch Configuration – Template used to launch new instances</a:t>
            </a:r>
          </a:p>
          <a:p>
            <a:pPr lvl="1"/>
            <a:r>
              <a:rPr lang="en-US" dirty="0"/>
              <a:t>Auto scaling group – Defines group scaling policies and resource locations</a:t>
            </a:r>
          </a:p>
          <a:p>
            <a:r>
              <a:rPr lang="en-US" dirty="0"/>
              <a:t>ELB will automatically reconfigure with auto scaling!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2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EC2 Container Services (ECS) – Run Docker enabled applications packaged as containers</a:t>
            </a:r>
          </a:p>
          <a:p>
            <a:pPr lvl="1"/>
            <a:r>
              <a:rPr lang="en-US" dirty="0"/>
              <a:t>Run your containers across a cluster of CE2 instances</a:t>
            </a:r>
          </a:p>
          <a:p>
            <a:pPr lvl="1"/>
            <a:r>
              <a:rPr lang="en-US" dirty="0"/>
              <a:t>Abstracts the cluster management as a service</a:t>
            </a:r>
          </a:p>
          <a:p>
            <a:pPr lvl="1"/>
            <a:r>
              <a:rPr lang="en-US" dirty="0"/>
              <a:t>Easily create alarms based on ECS metrics</a:t>
            </a:r>
          </a:p>
          <a:p>
            <a:pPr lvl="1"/>
            <a:r>
              <a:rPr lang="en-US" dirty="0"/>
              <a:t>Additional security group configurations</a:t>
            </a:r>
          </a:p>
          <a:p>
            <a:r>
              <a:rPr lang="en-US" dirty="0"/>
              <a:t>Docker – Software used to automate the installation and distribution of applications inside containers</a:t>
            </a:r>
          </a:p>
          <a:p>
            <a:r>
              <a:rPr lang="en-US" dirty="0"/>
              <a:t>Container – Holds everything that an application needs to run within the container package</a:t>
            </a:r>
          </a:p>
          <a:p>
            <a:pPr lvl="1"/>
            <a:r>
              <a:rPr lang="en-US" dirty="0"/>
              <a:t>Libraries, dependencies, and an application</a:t>
            </a:r>
          </a:p>
          <a:p>
            <a:pPr lvl="1"/>
            <a:r>
              <a:rPr lang="en-US" dirty="0"/>
              <a:t>Shares the underlying OS kernel</a:t>
            </a:r>
          </a:p>
          <a:p>
            <a:pPr lvl="1"/>
            <a:r>
              <a:rPr lang="en-US" dirty="0"/>
              <a:t>Decoupled from the OS, providing excellent portability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6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>
            <a:normAutofit/>
          </a:bodyPr>
          <a:lstStyle/>
          <a:p>
            <a:r>
              <a:rPr lang="en-US" dirty="0"/>
              <a:t>EC2 Container Services (ECS) – Run Docker enabled applications packaged as containers</a:t>
            </a:r>
          </a:p>
          <a:p>
            <a:pPr lvl="1"/>
            <a:r>
              <a:rPr lang="en-US" dirty="0"/>
              <a:t>An ECS cluster is made up of a collection of EC2 instances</a:t>
            </a:r>
          </a:p>
          <a:p>
            <a:pPr lvl="1"/>
            <a:r>
              <a:rPr lang="en-US" dirty="0"/>
              <a:t>Most instances are the same or extremely similar</a:t>
            </a:r>
          </a:p>
          <a:p>
            <a:pPr lvl="1"/>
            <a:r>
              <a:rPr lang="en-US" dirty="0"/>
              <a:t>Clusters can act as a resource pool</a:t>
            </a:r>
          </a:p>
          <a:p>
            <a:pPr lvl="1"/>
            <a:r>
              <a:rPr lang="en-US" dirty="0"/>
              <a:t>Clusters are dynamically scalable</a:t>
            </a:r>
          </a:p>
          <a:p>
            <a:pPr lvl="1"/>
            <a:r>
              <a:rPr lang="en-US" dirty="0"/>
              <a:t>Multiple instances can be used</a:t>
            </a:r>
          </a:p>
          <a:p>
            <a:pPr lvl="1"/>
            <a:r>
              <a:rPr lang="en-US" dirty="0"/>
              <a:t>Clusters can only scale within a single region</a:t>
            </a:r>
          </a:p>
          <a:p>
            <a:pPr lvl="1"/>
            <a:r>
              <a:rPr lang="en-US" dirty="0"/>
              <a:t>Deployments can be scheduled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5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AWS Elastic Beanstalk – Automatically provision and deploy the necessary resources within AWS</a:t>
            </a:r>
          </a:p>
          <a:p>
            <a:pPr lvl="1"/>
            <a:r>
              <a:rPr lang="en-US" dirty="0"/>
              <a:t>Provides a simple and quick solution for scaling</a:t>
            </a:r>
          </a:p>
          <a:p>
            <a:pPr lvl="1"/>
            <a:r>
              <a:rPr lang="en-US" dirty="0"/>
              <a:t>Elastic Beanstalk is free to use, but you will pay for any resources it creates</a:t>
            </a:r>
          </a:p>
          <a:p>
            <a:pPr lvl="1"/>
            <a:r>
              <a:rPr lang="en-US" dirty="0"/>
              <a:t>Applications – A collection of different elements, such as environments, configurations, and app versions</a:t>
            </a:r>
          </a:p>
          <a:p>
            <a:pPr lvl="1"/>
            <a:r>
              <a:rPr lang="en-US" dirty="0"/>
              <a:t>Application Version – A specific reference to a section of deployable code, typically on S3</a:t>
            </a:r>
          </a:p>
          <a:p>
            <a:pPr lvl="1"/>
            <a:r>
              <a:rPr lang="en-US" dirty="0"/>
              <a:t>Environment – An application version deployed on AWS</a:t>
            </a:r>
          </a:p>
          <a:p>
            <a:pPr lvl="1"/>
            <a:r>
              <a:rPr lang="en-US" dirty="0"/>
              <a:t>Environment Configuration – A collection of parameters that dictate the resources behavior</a:t>
            </a:r>
          </a:p>
          <a:p>
            <a:pPr lvl="1"/>
            <a:r>
              <a:rPr lang="en-US" dirty="0"/>
              <a:t>Configuration Template – A baseline for creating a new unique configuration</a:t>
            </a:r>
          </a:p>
          <a:p>
            <a:r>
              <a:rPr lang="en-US" dirty="0"/>
              <a:t>4 Steps to Elastic Beanstalk application deployment and management</a:t>
            </a:r>
          </a:p>
          <a:p>
            <a:pPr lvl="1"/>
            <a:r>
              <a:rPr lang="en-US" dirty="0"/>
              <a:t>Create Application</a:t>
            </a:r>
          </a:p>
          <a:p>
            <a:pPr lvl="1"/>
            <a:r>
              <a:rPr lang="en-US" dirty="0"/>
              <a:t>Upload application version and configuration information</a:t>
            </a:r>
          </a:p>
          <a:p>
            <a:pPr lvl="1"/>
            <a:r>
              <a:rPr lang="en-US" dirty="0"/>
              <a:t>Launch environment</a:t>
            </a:r>
          </a:p>
          <a:p>
            <a:pPr lvl="1"/>
            <a:r>
              <a:rPr lang="en-US" dirty="0"/>
              <a:t>Manage the environment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20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Web Server Elastic Beanstalk Environment – Typically used for standard HTTP web applications</a:t>
            </a:r>
          </a:p>
          <a:p>
            <a:pPr lvl="1"/>
            <a:r>
              <a:rPr lang="en-US" dirty="0"/>
              <a:t>Route 53 DNS Services</a:t>
            </a:r>
          </a:p>
          <a:p>
            <a:pPr lvl="1"/>
            <a:r>
              <a:rPr lang="en-US" dirty="0"/>
              <a:t>Elastic Load Balancing</a:t>
            </a:r>
          </a:p>
          <a:p>
            <a:pPr lvl="1"/>
            <a:r>
              <a:rPr lang="en-US" dirty="0"/>
              <a:t>Auto Scaling</a:t>
            </a:r>
          </a:p>
          <a:p>
            <a:pPr lvl="1"/>
            <a:r>
              <a:rPr lang="en-US" dirty="0"/>
              <a:t>EC2</a:t>
            </a:r>
          </a:p>
          <a:p>
            <a:pPr lvl="1"/>
            <a:r>
              <a:rPr lang="en-US" dirty="0"/>
              <a:t>Security Groups</a:t>
            </a:r>
          </a:p>
          <a:p>
            <a:r>
              <a:rPr lang="en-US" dirty="0"/>
              <a:t>Worker Elastic Beanstalk Environment – For apps with back-end processing interacting with SQS</a:t>
            </a:r>
          </a:p>
          <a:p>
            <a:pPr lvl="1"/>
            <a:r>
              <a:rPr lang="en-US" dirty="0"/>
              <a:t>Simple Queue Service (SQS)</a:t>
            </a:r>
          </a:p>
          <a:p>
            <a:pPr lvl="1"/>
            <a:r>
              <a:rPr lang="en-US" dirty="0"/>
              <a:t>EC2</a:t>
            </a:r>
          </a:p>
          <a:p>
            <a:pPr lvl="1"/>
            <a:r>
              <a:rPr lang="en-US" dirty="0"/>
              <a:t>IAM Roles</a:t>
            </a:r>
          </a:p>
          <a:p>
            <a:pPr lvl="1"/>
            <a:r>
              <a:rPr lang="en-US" dirty="0"/>
              <a:t>Auto Scaling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3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Elastic Beanstalk - Configuration Options</a:t>
            </a:r>
          </a:p>
          <a:p>
            <a:pPr lvl="1"/>
            <a:r>
              <a:rPr lang="en-US" dirty="0"/>
              <a:t>Platform selection</a:t>
            </a:r>
          </a:p>
          <a:p>
            <a:pPr lvl="2"/>
            <a:r>
              <a:rPr lang="en-US" dirty="0"/>
              <a:t>Python, Ruby, Tomcat</a:t>
            </a:r>
          </a:p>
          <a:p>
            <a:pPr lvl="1"/>
            <a:r>
              <a:rPr lang="en-US" dirty="0"/>
              <a:t>Single or Multiple Instances</a:t>
            </a:r>
          </a:p>
          <a:p>
            <a:pPr lvl="2"/>
            <a:r>
              <a:rPr lang="en-US" dirty="0"/>
              <a:t>Load balancing and auto scaling options</a:t>
            </a:r>
          </a:p>
          <a:p>
            <a:pPr lvl="1"/>
            <a:r>
              <a:rPr lang="en-US" dirty="0"/>
              <a:t>Deployment Policy</a:t>
            </a:r>
          </a:p>
          <a:p>
            <a:pPr lvl="2"/>
            <a:r>
              <a:rPr lang="en-US" dirty="0"/>
              <a:t>Deploy items all at once, or </a:t>
            </a:r>
            <a:r>
              <a:rPr lang="en-US" dirty="0" err="1"/>
              <a:t>staggard</a:t>
            </a:r>
            <a:r>
              <a:rPr lang="en-US" dirty="0"/>
              <a:t>/staged</a:t>
            </a:r>
          </a:p>
          <a:p>
            <a:pPr lvl="1"/>
            <a:r>
              <a:rPr lang="en-US" dirty="0"/>
              <a:t>Application URL</a:t>
            </a:r>
          </a:p>
          <a:p>
            <a:pPr lvl="1"/>
            <a:r>
              <a:rPr lang="en-US" dirty="0"/>
              <a:t>Additional Resources</a:t>
            </a:r>
          </a:p>
          <a:p>
            <a:pPr lvl="2"/>
            <a:r>
              <a:rPr lang="en-US" dirty="0"/>
              <a:t>RDS Database</a:t>
            </a:r>
          </a:p>
          <a:p>
            <a:pPr lvl="1"/>
            <a:r>
              <a:rPr lang="en-US" dirty="0"/>
              <a:t>Instance Details</a:t>
            </a:r>
          </a:p>
          <a:p>
            <a:pPr lvl="2"/>
            <a:r>
              <a:rPr lang="en-US" dirty="0"/>
              <a:t>Instance type, size, storage</a:t>
            </a:r>
          </a:p>
          <a:p>
            <a:pPr lvl="1"/>
            <a:r>
              <a:rPr lang="en-US" dirty="0"/>
              <a:t>Permissions</a:t>
            </a:r>
          </a:p>
          <a:p>
            <a:pPr lvl="2"/>
            <a:r>
              <a:rPr lang="en-US" dirty="0"/>
              <a:t>Allowing Elastic Beanstalk to access the necessary items</a:t>
            </a:r>
          </a:p>
          <a:p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26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AWS Lambda – Allows you to run your own code in response to events in a </a:t>
            </a:r>
            <a:r>
              <a:rPr lang="en-US" dirty="0" err="1"/>
              <a:t>serverless</a:t>
            </a:r>
            <a:r>
              <a:rPr lang="en-US" dirty="0"/>
              <a:t> environment</a:t>
            </a:r>
          </a:p>
          <a:p>
            <a:pPr lvl="1"/>
            <a:r>
              <a:rPr lang="en-US" dirty="0" err="1"/>
              <a:t>Serverless</a:t>
            </a:r>
            <a:r>
              <a:rPr lang="en-US" dirty="0"/>
              <a:t> means you can run your own code without provisioning and managing compute resources</a:t>
            </a:r>
          </a:p>
          <a:p>
            <a:pPr lvl="1"/>
            <a:r>
              <a:rPr lang="en-US" dirty="0"/>
              <a:t>AWS will start, scale, maintain, and stop the required resources for your lambda function</a:t>
            </a:r>
          </a:p>
          <a:p>
            <a:pPr lvl="2"/>
            <a:r>
              <a:rPr lang="en-US" dirty="0"/>
              <a:t>This could be as short as a few milliseconds</a:t>
            </a:r>
          </a:p>
          <a:p>
            <a:pPr lvl="1"/>
            <a:r>
              <a:rPr lang="en-US" dirty="0"/>
              <a:t>Great for code to be run in response to events</a:t>
            </a:r>
          </a:p>
          <a:p>
            <a:pPr lvl="1"/>
            <a:r>
              <a:rPr lang="en-US" dirty="0"/>
              <a:t>Execute every time an image is uploaded to an S3 bucket</a:t>
            </a:r>
          </a:p>
          <a:p>
            <a:pPr lvl="2"/>
            <a:r>
              <a:rPr lang="en-US" dirty="0"/>
              <a:t>Take this image, create a thumbnail, and compress the image</a:t>
            </a:r>
          </a:p>
          <a:p>
            <a:pPr lvl="1"/>
            <a:r>
              <a:rPr lang="en-US" dirty="0"/>
              <a:t>Node.js, Java, C#, Python</a:t>
            </a:r>
          </a:p>
          <a:p>
            <a:pPr lvl="1"/>
            <a:r>
              <a:rPr lang="en-US" dirty="0"/>
              <a:t>Charged for compute time to the closest 100ms</a:t>
            </a:r>
          </a:p>
          <a:p>
            <a:pPr lvl="1"/>
            <a:r>
              <a:rPr lang="en-US" dirty="0"/>
              <a:t>Lambda Function – Contains code to run the tasks, and any dependencies</a:t>
            </a:r>
          </a:p>
          <a:p>
            <a:pPr lvl="1"/>
            <a:r>
              <a:rPr lang="en-US" dirty="0"/>
              <a:t>Required Resources – Resources necessary (RAM)</a:t>
            </a:r>
          </a:p>
          <a:p>
            <a:pPr lvl="1"/>
            <a:r>
              <a:rPr lang="en-US" dirty="0"/>
              <a:t>Maximum execution timeout – How long function can run before it is killed</a:t>
            </a:r>
          </a:p>
          <a:p>
            <a:pPr lvl="1"/>
            <a:r>
              <a:rPr lang="en-US" dirty="0"/>
              <a:t>IAM Role grants AWS Lambda the appropriate permissions</a:t>
            </a:r>
          </a:p>
          <a:p>
            <a:pPr lvl="1"/>
            <a:r>
              <a:rPr lang="en-US" dirty="0"/>
              <a:t>Handler Name is the method in your code where the function starts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24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483815"/>
          </a:xfrm>
        </p:spPr>
        <p:txBody>
          <a:bodyPr>
            <a:normAutofit/>
          </a:bodyPr>
          <a:lstStyle/>
          <a:p>
            <a:r>
              <a:rPr lang="en-US" dirty="0"/>
              <a:t>AWS Lambda – Allows you to run your own code in response to events in a </a:t>
            </a:r>
            <a:r>
              <a:rPr lang="en-US" dirty="0" err="1"/>
              <a:t>serverless</a:t>
            </a:r>
            <a:r>
              <a:rPr lang="en-US" dirty="0"/>
              <a:t> environment</a:t>
            </a:r>
          </a:p>
          <a:p>
            <a:pPr lvl="1"/>
            <a:r>
              <a:rPr lang="en-US" dirty="0"/>
              <a:t>Triggers must be defined before the code will run</a:t>
            </a:r>
          </a:p>
          <a:p>
            <a:pPr lvl="2"/>
            <a:r>
              <a:rPr lang="en-US" dirty="0"/>
              <a:t>Can come from another AWS service (S3, </a:t>
            </a:r>
            <a:r>
              <a:rPr lang="en-US" dirty="0" err="1"/>
              <a:t>DynamoDB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Basic AWS Lambda Configuration steps:</a:t>
            </a:r>
          </a:p>
          <a:p>
            <a:pPr lvl="2"/>
            <a:r>
              <a:rPr lang="en-US" dirty="0"/>
              <a:t>Select a blueprint – Preconfigured templates provided by AWS</a:t>
            </a:r>
          </a:p>
          <a:p>
            <a:pPr lvl="3"/>
            <a:r>
              <a:rPr lang="en-US" dirty="0"/>
              <a:t>These can be modified to fit your use</a:t>
            </a:r>
          </a:p>
          <a:p>
            <a:pPr lvl="2"/>
            <a:r>
              <a:rPr lang="en-US" dirty="0"/>
              <a:t>Configure triggers – Define what triggers your Lambda function</a:t>
            </a:r>
          </a:p>
          <a:p>
            <a:pPr lvl="3"/>
            <a:r>
              <a:rPr lang="en-US" dirty="0"/>
              <a:t>When a certain thing happens, run our function</a:t>
            </a:r>
          </a:p>
          <a:p>
            <a:pPr lvl="2"/>
            <a:r>
              <a:rPr lang="en-US" dirty="0"/>
              <a:t>Configure functions – Definitions for the Lambda function</a:t>
            </a:r>
          </a:p>
          <a:p>
            <a:pPr lvl="3"/>
            <a:r>
              <a:rPr lang="en-US" dirty="0"/>
              <a:t>Required resources</a:t>
            </a:r>
          </a:p>
          <a:p>
            <a:pPr lvl="3"/>
            <a:r>
              <a:rPr lang="en-US" dirty="0"/>
              <a:t>Maximum execution timeout</a:t>
            </a:r>
          </a:p>
          <a:p>
            <a:pPr lvl="3"/>
            <a:r>
              <a:rPr lang="en-US" dirty="0"/>
              <a:t>IAM Role</a:t>
            </a:r>
          </a:p>
          <a:p>
            <a:pPr lvl="3"/>
            <a:r>
              <a:rPr lang="en-US" dirty="0"/>
              <a:t>Handler Name</a:t>
            </a:r>
          </a:p>
          <a:p>
            <a:r>
              <a:rPr lang="en-US" dirty="0"/>
              <a:t>Highly scalable serverless architecture!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8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Semester Topics*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51157"/>
          </a:xfrm>
        </p:spPr>
        <p:txBody>
          <a:bodyPr>
            <a:normAutofit/>
          </a:bodyPr>
          <a:lstStyle/>
          <a:p>
            <a:r>
              <a:rPr lang="en-US" sz="2400" dirty="0"/>
              <a:t>File Transfer Services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SCP, SFTP, </a:t>
            </a:r>
            <a:r>
              <a:rPr lang="en-US" sz="2000" dirty="0" err="1"/>
              <a:t>RSync</a:t>
            </a:r>
            <a:endParaRPr lang="en-US" sz="2000" dirty="0"/>
          </a:p>
          <a:p>
            <a:pPr lvl="1"/>
            <a:r>
              <a:rPr lang="en-US" sz="2000" dirty="0"/>
              <a:t>NFS, CIFS, SMB</a:t>
            </a:r>
          </a:p>
          <a:p>
            <a:r>
              <a:rPr lang="en-US" sz="2200" dirty="0"/>
              <a:t>Network Functions</a:t>
            </a:r>
          </a:p>
          <a:p>
            <a:r>
              <a:rPr lang="en-US" sz="2400" dirty="0"/>
              <a:t>Security</a:t>
            </a:r>
          </a:p>
          <a:p>
            <a:pPr lvl="1"/>
            <a:r>
              <a:rPr lang="en-US" sz="2000" dirty="0"/>
              <a:t>HTTP Authentication</a:t>
            </a:r>
          </a:p>
          <a:p>
            <a:pPr lvl="1"/>
            <a:r>
              <a:rPr lang="en-US" sz="2000" dirty="0"/>
              <a:t>HTTPS/SSL</a:t>
            </a:r>
          </a:p>
          <a:p>
            <a:pPr lvl="1"/>
            <a:r>
              <a:rPr lang="en-US" sz="2000" dirty="0"/>
              <a:t>Firewall</a:t>
            </a:r>
          </a:p>
          <a:p>
            <a:pPr lvl="1"/>
            <a:r>
              <a:rPr lang="en-US" sz="2000" dirty="0" err="1"/>
              <a:t>SELinux</a:t>
            </a:r>
            <a:endParaRPr lang="en-US" sz="2000" dirty="0"/>
          </a:p>
          <a:p>
            <a:pPr lvl="1"/>
            <a:r>
              <a:rPr lang="en-US" sz="2000" dirty="0"/>
              <a:t>Public Key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14950" cy="4525569"/>
          </a:xfrm>
        </p:spPr>
        <p:txBody>
          <a:bodyPr>
            <a:normAutofit/>
          </a:bodyPr>
          <a:lstStyle/>
          <a:p>
            <a:r>
              <a:rPr lang="en-US" sz="2400" dirty="0"/>
              <a:t>Monitoring</a:t>
            </a:r>
          </a:p>
          <a:p>
            <a:r>
              <a:rPr lang="en-US" sz="2400" dirty="0"/>
              <a:t>Backups</a:t>
            </a:r>
          </a:p>
          <a:p>
            <a:r>
              <a:rPr lang="en-US" sz="2400" dirty="0"/>
              <a:t>Performance Tuning</a:t>
            </a:r>
          </a:p>
          <a:p>
            <a:r>
              <a:rPr lang="en-US" sz="2400" dirty="0"/>
              <a:t>Cloud</a:t>
            </a:r>
          </a:p>
          <a:p>
            <a:r>
              <a:rPr lang="en-US" sz="2400" dirty="0"/>
              <a:t>Documentation and Config Management</a:t>
            </a:r>
          </a:p>
          <a:p>
            <a:r>
              <a:rPr lang="en-US" sz="2400" dirty="0"/>
              <a:t>Work Time?</a:t>
            </a:r>
          </a:p>
          <a:p>
            <a:r>
              <a:rPr lang="en-US" sz="2400" dirty="0"/>
              <a:t>Final Exam – April 29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</a:p>
          <a:p>
            <a:r>
              <a:rPr lang="en-US" dirty="0"/>
              <a:t>* Exact topics may change</a:t>
            </a:r>
          </a:p>
        </p:txBody>
      </p:sp>
    </p:spTree>
    <p:extLst>
      <p:ext uri="{BB962C8B-B14F-4D97-AF65-F5344CB8AC3E}">
        <p14:creationId xmlns:p14="http://schemas.microsoft.com/office/powerpoint/2010/main" val="3867802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81162" cy="4614443"/>
          </a:xfrm>
        </p:spPr>
        <p:txBody>
          <a:bodyPr>
            <a:normAutofit/>
          </a:bodyPr>
          <a:lstStyle/>
          <a:p>
            <a:r>
              <a:rPr lang="en-US" dirty="0"/>
              <a:t>AWS Batch – Used to manage and run batch computing workloads</a:t>
            </a:r>
          </a:p>
          <a:p>
            <a:pPr lvl="1"/>
            <a:r>
              <a:rPr lang="en-US" dirty="0"/>
              <a:t>Batch Computing is primarily used in special cases where a large amount of compute power is needed</a:t>
            </a:r>
          </a:p>
          <a:p>
            <a:pPr lvl="2"/>
            <a:r>
              <a:rPr lang="en-US" dirty="0"/>
              <a:t>Typically batch processing consists of a series of jobs to be executed</a:t>
            </a:r>
          </a:p>
          <a:p>
            <a:pPr lvl="1"/>
            <a:r>
              <a:rPr lang="en-US" dirty="0"/>
              <a:t>Batch computing can require specific hardware or software</a:t>
            </a:r>
          </a:p>
          <a:p>
            <a:pPr lvl="1"/>
            <a:r>
              <a:rPr lang="en-US" dirty="0"/>
              <a:t>Five effective components</a:t>
            </a:r>
          </a:p>
          <a:p>
            <a:pPr lvl="2"/>
            <a:r>
              <a:rPr lang="en-US" dirty="0"/>
              <a:t>Jobs – A unit of work to be run by AWS</a:t>
            </a:r>
          </a:p>
          <a:p>
            <a:pPr lvl="3"/>
            <a:r>
              <a:rPr lang="en-US" dirty="0"/>
              <a:t>Shell script or similar, run on EC2 instances as a containerized application</a:t>
            </a:r>
          </a:p>
          <a:p>
            <a:pPr lvl="2"/>
            <a:r>
              <a:rPr lang="en-US" dirty="0"/>
              <a:t>Job Definitions – Specific parameters for the jobs</a:t>
            </a:r>
          </a:p>
          <a:p>
            <a:pPr lvl="3"/>
            <a:r>
              <a:rPr lang="en-US" dirty="0"/>
              <a:t>Number of CPUs, location of data volumes, list of IAM roles, list of mount points</a:t>
            </a:r>
          </a:p>
          <a:p>
            <a:pPr lvl="2"/>
            <a:r>
              <a:rPr lang="en-US" dirty="0"/>
              <a:t>Job Queues – Where jobs are held until they run</a:t>
            </a:r>
          </a:p>
          <a:p>
            <a:pPr lvl="3"/>
            <a:r>
              <a:rPr lang="en-US" dirty="0"/>
              <a:t>Multiple queues with different priorities are possible</a:t>
            </a:r>
          </a:p>
          <a:p>
            <a:pPr lvl="2"/>
            <a:r>
              <a:rPr lang="en-US" dirty="0"/>
              <a:t>Job Scheduling – Takes control of when a job should run and where</a:t>
            </a:r>
          </a:p>
          <a:p>
            <a:pPr lvl="3"/>
            <a:r>
              <a:rPr lang="en-US" dirty="0"/>
              <a:t>Typically first-in first-out (FIFO), Ensures that higher priority queues are run first</a:t>
            </a:r>
          </a:p>
          <a:p>
            <a:pPr lvl="2"/>
            <a:r>
              <a:rPr lang="en-US" dirty="0"/>
              <a:t>Compute Environments – Environments with the compute resources</a:t>
            </a:r>
          </a:p>
          <a:p>
            <a:pPr lvl="3"/>
            <a:r>
              <a:rPr lang="en-US" dirty="0"/>
              <a:t>Managed environment – The service handles provisioning, scaling, and termination</a:t>
            </a:r>
          </a:p>
          <a:p>
            <a:pPr lvl="3"/>
            <a:r>
              <a:rPr lang="en-US" dirty="0"/>
              <a:t>Unmanaged environment – You maintain the necessary AWS components</a:t>
            </a:r>
          </a:p>
          <a:p>
            <a:pPr lvl="3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00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815666" cy="4614443"/>
          </a:xfrm>
        </p:spPr>
        <p:txBody>
          <a:bodyPr>
            <a:normAutofit/>
          </a:bodyPr>
          <a:lstStyle/>
          <a:p>
            <a:r>
              <a:rPr lang="en-US" dirty="0"/>
              <a:t>Amazon </a:t>
            </a:r>
            <a:r>
              <a:rPr lang="en-US" dirty="0" err="1"/>
              <a:t>Lightsail</a:t>
            </a:r>
            <a:r>
              <a:rPr lang="en-US" dirty="0"/>
              <a:t> – A Virtual Private Server (VPS) backed by AWS infrastructure</a:t>
            </a:r>
          </a:p>
          <a:p>
            <a:pPr lvl="1"/>
            <a:r>
              <a:rPr lang="en-US" dirty="0"/>
              <a:t>Resembles EC2, but simpler and easier for small use cases such as simple websites, small applications, or blogs</a:t>
            </a:r>
          </a:p>
          <a:p>
            <a:pPr lvl="1"/>
            <a:r>
              <a:rPr lang="en-US" dirty="0" err="1"/>
              <a:t>Lightsail</a:t>
            </a:r>
            <a:r>
              <a:rPr lang="en-US" dirty="0"/>
              <a:t> VPS’s consist of the following components:</a:t>
            </a:r>
          </a:p>
          <a:p>
            <a:pPr lvl="2"/>
            <a:r>
              <a:rPr lang="en-US" dirty="0"/>
              <a:t>The virtual instance itself</a:t>
            </a:r>
          </a:p>
          <a:p>
            <a:pPr lvl="2"/>
            <a:r>
              <a:rPr lang="en-US" dirty="0"/>
              <a:t>An Operating System and any optional pre-installed applications</a:t>
            </a:r>
          </a:p>
          <a:p>
            <a:pPr lvl="2"/>
            <a:r>
              <a:rPr lang="en-US" dirty="0"/>
              <a:t>Storage (SSD)</a:t>
            </a:r>
          </a:p>
          <a:p>
            <a:pPr lvl="2"/>
            <a:r>
              <a:rPr lang="en-US" dirty="0"/>
              <a:t>Data transfer limits</a:t>
            </a:r>
          </a:p>
          <a:p>
            <a:pPr lvl="2"/>
            <a:r>
              <a:rPr lang="en-US" dirty="0"/>
              <a:t>DNS Management</a:t>
            </a:r>
          </a:p>
          <a:p>
            <a:pPr lvl="2"/>
            <a:r>
              <a:rPr lang="en-US" dirty="0"/>
              <a:t>Static IP address</a:t>
            </a:r>
          </a:p>
          <a:p>
            <a:pPr lvl="1"/>
            <a:r>
              <a:rPr lang="en-US" dirty="0"/>
              <a:t>Used to host You can connect multiple </a:t>
            </a:r>
            <a:r>
              <a:rPr lang="en-US" dirty="0" err="1"/>
              <a:t>Lightsail</a:t>
            </a:r>
            <a:r>
              <a:rPr lang="en-US" dirty="0"/>
              <a:t> instances together, </a:t>
            </a:r>
            <a:br>
              <a:rPr lang="en-US" dirty="0"/>
            </a:br>
            <a:r>
              <a:rPr lang="en-US" dirty="0"/>
              <a:t>and connect to other AWS services from your </a:t>
            </a:r>
            <a:r>
              <a:rPr lang="en-US" dirty="0" err="1"/>
              <a:t>Lightsail</a:t>
            </a:r>
            <a:r>
              <a:rPr lang="en-US" dirty="0"/>
              <a:t> instance</a:t>
            </a:r>
          </a:p>
          <a:p>
            <a:pPr lvl="1"/>
            <a:r>
              <a:rPr lang="en-US" dirty="0"/>
              <a:t>6 Steps to deploy</a:t>
            </a:r>
          </a:p>
          <a:p>
            <a:pPr lvl="2"/>
            <a:r>
              <a:rPr lang="en-US" dirty="0"/>
              <a:t>Pick your OS (or OS + app), Add optional launch script, set SSH keys, chose instance plan,</a:t>
            </a:r>
            <a:br>
              <a:rPr lang="en-US" dirty="0"/>
            </a:br>
            <a:r>
              <a:rPr lang="en-US" dirty="0"/>
              <a:t>Choose pricing plan, Select AZ, Name your instance, Create!</a:t>
            </a:r>
          </a:p>
          <a:p>
            <a:pPr lvl="1"/>
            <a:r>
              <a:rPr lang="en-US" dirty="0"/>
              <a:t>AWS provides metrics, a virtual firewall, snapshot services, and more!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17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DF48-C01F-DD4D-A39F-3727C6EC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1D06-A029-4C48-B630-53ED6105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r>
              <a:rPr lang="en-US" dirty="0"/>
              <a:t> – A set of practices that automates the processes between software development and IT teams</a:t>
            </a:r>
          </a:p>
          <a:p>
            <a:pPr lvl="1"/>
            <a:r>
              <a:rPr lang="en-US" dirty="0"/>
              <a:t>Allows for rapid building, testing, and deployment</a:t>
            </a:r>
          </a:p>
          <a:p>
            <a:pPr lvl="2"/>
            <a:r>
              <a:rPr lang="en-US" dirty="0"/>
              <a:t>Can deploy new versions of software more often</a:t>
            </a:r>
          </a:p>
          <a:p>
            <a:pPr lvl="2"/>
            <a:r>
              <a:rPr lang="en-US" dirty="0"/>
              <a:t>Create automated testing and review scenarios</a:t>
            </a:r>
          </a:p>
          <a:p>
            <a:pPr lvl="1"/>
            <a:r>
              <a:rPr lang="en-US" dirty="0"/>
              <a:t>Manage infrastructure as code</a:t>
            </a:r>
          </a:p>
          <a:p>
            <a:pPr lvl="2"/>
            <a:r>
              <a:rPr lang="en-US" dirty="0"/>
              <a:t>Git, branching, pull, merge, versioning…</a:t>
            </a:r>
          </a:p>
          <a:p>
            <a:pPr lvl="1"/>
            <a:r>
              <a:rPr lang="en-US" dirty="0"/>
              <a:t>Key items of </a:t>
            </a:r>
            <a:r>
              <a:rPr lang="en-US" dirty="0" err="1"/>
              <a:t>DevOPS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Culture – A shift from individual silos to cross-team collaboration</a:t>
            </a:r>
          </a:p>
          <a:p>
            <a:pPr lvl="2"/>
            <a:r>
              <a:rPr lang="en-US" dirty="0"/>
              <a:t>Automation – Remove the possibility of human error, make things repeatable</a:t>
            </a:r>
          </a:p>
          <a:p>
            <a:pPr lvl="2"/>
            <a:r>
              <a:rPr lang="en-US" dirty="0"/>
              <a:t>Lean – Eliminate low-value activities and move quickly, agility, fail fast</a:t>
            </a:r>
          </a:p>
          <a:p>
            <a:pPr lvl="2"/>
            <a:r>
              <a:rPr lang="en-US" dirty="0"/>
              <a:t>Measurement – Show increases in efficiency of new processes, identify areas of improvement</a:t>
            </a:r>
          </a:p>
          <a:p>
            <a:pPr lvl="2"/>
            <a:r>
              <a:rPr lang="en-US" dirty="0"/>
              <a:t>Sharing – Share responsibility between Dev and Ops to grow the teams and increase success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7F64-CBCE-D34E-BC10-8D321FF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705" y="3236495"/>
            <a:ext cx="2794825" cy="28451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3708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Network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600"/>
          </a:xfrm>
        </p:spPr>
        <p:txBody>
          <a:bodyPr>
            <a:normAutofit/>
          </a:bodyPr>
          <a:lstStyle/>
          <a:p>
            <a:r>
              <a:rPr lang="en-US" dirty="0"/>
              <a:t>Our ##.Megastuff.biz servers have four network interfaces</a:t>
            </a:r>
            <a:br>
              <a:rPr lang="en-US" dirty="0"/>
            </a:br>
            <a:r>
              <a:rPr lang="en-US" dirty="0"/>
              <a:t>on two different networks!</a:t>
            </a:r>
          </a:p>
          <a:p>
            <a:pPr lvl="1"/>
            <a:r>
              <a:rPr lang="en-US" dirty="0"/>
              <a:t>Device enp1s0 &amp; enp8s0 – EUPCS Network</a:t>
            </a:r>
          </a:p>
          <a:p>
            <a:pPr lvl="1"/>
            <a:r>
              <a:rPr lang="en-US" dirty="0"/>
              <a:t>Device enp9s0 &amp; enp10s0 – Virtual Machine Network</a:t>
            </a:r>
          </a:p>
          <a:p>
            <a:r>
              <a:rPr lang="en-US" dirty="0"/>
              <a:t>Our virtual machine network only exists within the </a:t>
            </a:r>
            <a:r>
              <a:rPr lang="en-US" b="1" dirty="0"/>
              <a:t>hypervisor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Only VM’s in this cluster can access the virtual switch!</a:t>
            </a:r>
          </a:p>
          <a:p>
            <a:r>
              <a:rPr lang="en-US" dirty="0"/>
              <a:t>We can use this separate virtual network for</a:t>
            </a:r>
            <a:br>
              <a:rPr lang="en-US" dirty="0"/>
            </a:br>
            <a:r>
              <a:rPr lang="en-US" dirty="0"/>
              <a:t>security, administration, backup, or other reasons!</a:t>
            </a:r>
          </a:p>
          <a:p>
            <a:r>
              <a:rPr lang="en-US" dirty="0"/>
              <a:t>This is network virtualization at the hypervisor layer</a:t>
            </a:r>
          </a:p>
          <a:p>
            <a:r>
              <a:rPr lang="en-US" dirty="0"/>
              <a:t>Logical vs. Physical</a:t>
            </a:r>
          </a:p>
          <a:p>
            <a:r>
              <a:rPr lang="en-US" dirty="0"/>
              <a:t>Multihoming – Connecting a device to more than one 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5A4D4-EA8D-CB29-B048-16789261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6313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Network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We can further virtualize our network traffic using</a:t>
            </a:r>
            <a:br>
              <a:rPr lang="en-US" dirty="0"/>
            </a:br>
            <a:r>
              <a:rPr lang="en-US" dirty="0"/>
              <a:t>Virtual Local Area Networks (VLANs)</a:t>
            </a:r>
          </a:p>
          <a:p>
            <a:r>
              <a:rPr lang="en-US" dirty="0"/>
              <a:t>While all network traffic flows over the same physical</a:t>
            </a:r>
            <a:br>
              <a:rPr lang="en-US" dirty="0"/>
            </a:br>
            <a:r>
              <a:rPr lang="en-US" dirty="0"/>
              <a:t>links, VLAN traffic over the virtual switch is tagged</a:t>
            </a:r>
            <a:br>
              <a:rPr lang="en-US" dirty="0"/>
            </a:br>
            <a:r>
              <a:rPr lang="en-US" dirty="0"/>
              <a:t>within the infrastructure as a specific network</a:t>
            </a:r>
          </a:p>
          <a:p>
            <a:r>
              <a:rPr lang="en-US" dirty="0"/>
              <a:t>Different switch ports can be set for different VLANs</a:t>
            </a:r>
          </a:p>
          <a:p>
            <a:r>
              <a:rPr lang="en-US" dirty="0"/>
              <a:t>A different logical network using existing physical cables</a:t>
            </a:r>
          </a:p>
          <a:p>
            <a:r>
              <a:rPr lang="en-US" dirty="0"/>
              <a:t>This is virtualization at the interface or guest layer</a:t>
            </a:r>
          </a:p>
          <a:p>
            <a:pPr lvl="1"/>
            <a:r>
              <a:rPr lang="en-US" dirty="0"/>
              <a:t>The guest can optionally do VLAN tagging</a:t>
            </a:r>
          </a:p>
          <a:p>
            <a:pPr lvl="1"/>
            <a:r>
              <a:rPr lang="en-US" dirty="0"/>
              <a:t>The switch can force VLAN tagging on specific ports &amp; traffic</a:t>
            </a:r>
          </a:p>
          <a:p>
            <a:r>
              <a:rPr lang="en-US" dirty="0"/>
              <a:t>Standardize, make repeatable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F055D-FC92-E828-B250-E4F4F893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4316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11 Checklist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364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AWStats</a:t>
            </a:r>
            <a:r>
              <a:rPr lang="en-US" dirty="0"/>
              <a:t> should be installed and have:</a:t>
            </a:r>
          </a:p>
          <a:p>
            <a:pPr lvl="1"/>
            <a:r>
              <a:rPr lang="en-US" dirty="0" err="1"/>
              <a:t>Config</a:t>
            </a:r>
            <a:r>
              <a:rPr lang="en-US" dirty="0"/>
              <a:t> file 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conf.d</a:t>
            </a:r>
            <a:r>
              <a:rPr lang="en-US" dirty="0"/>
              <a:t>/</a:t>
            </a:r>
            <a:r>
              <a:rPr lang="en-US" dirty="0" err="1"/>
              <a:t>awstats.conf</a:t>
            </a:r>
            <a:endParaRPr lang="en-US" dirty="0"/>
          </a:p>
          <a:p>
            <a:pPr lvl="1"/>
            <a:r>
              <a:rPr lang="en-US" dirty="0" err="1"/>
              <a:t>Crontab</a:t>
            </a:r>
            <a:r>
              <a:rPr lang="en-US" dirty="0"/>
              <a:t> entry for root user</a:t>
            </a:r>
          </a:p>
          <a:p>
            <a:pPr lvl="1"/>
            <a:r>
              <a:rPr lang="en-US" dirty="0"/>
              <a:t>Respond to webpage queries</a:t>
            </a:r>
          </a:p>
          <a:p>
            <a:r>
              <a:rPr lang="en-US" dirty="0"/>
              <a:t>Read assignment 11 and run assignment 11 check script</a:t>
            </a:r>
          </a:p>
          <a:p>
            <a:pPr lvl="1"/>
            <a:r>
              <a:rPr lang="en-US" dirty="0">
                <a:hlinkClick r:id="rId2"/>
              </a:rPr>
              <a:t>http://jpatalon.cs.edinboro.edu/ecsc325/Assignment%2011.pdf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http://jpatalon.cs.edinboro.edu/ecsc325/classfiles/assignment11check.sh</a:t>
            </a:r>
            <a:endParaRPr lang="en-US" dirty="0"/>
          </a:p>
          <a:p>
            <a:pPr lvl="1"/>
            <a:r>
              <a:rPr lang="en-US" dirty="0"/>
              <a:t>Don’t forget to set script executable before running!</a:t>
            </a:r>
          </a:p>
          <a:p>
            <a:pPr lvl="1"/>
            <a:r>
              <a:rPr lang="en-US" dirty="0"/>
              <a:t>Documentation!</a:t>
            </a:r>
          </a:p>
          <a:p>
            <a:r>
              <a:rPr lang="en-US" dirty="0"/>
              <a:t>Parts of this assignment - 45 Points</a:t>
            </a:r>
          </a:p>
          <a:p>
            <a:pPr lvl="1"/>
            <a:r>
              <a:rPr lang="en-US" dirty="0" err="1"/>
              <a:t>AWStats</a:t>
            </a:r>
            <a:r>
              <a:rPr lang="en-US" dirty="0"/>
              <a:t> </a:t>
            </a:r>
            <a:r>
              <a:rPr lang="en-US" dirty="0" err="1"/>
              <a:t>configs</a:t>
            </a:r>
            <a:endParaRPr lang="en-US" dirty="0"/>
          </a:p>
          <a:p>
            <a:pPr lvl="1"/>
            <a:r>
              <a:rPr lang="en-US" dirty="0"/>
              <a:t>Backups of web files and WordPress database</a:t>
            </a:r>
          </a:p>
          <a:p>
            <a:pPr lvl="1"/>
            <a:r>
              <a:rPr lang="en-US" dirty="0"/>
              <a:t>MariaDB configuration optimization updates</a:t>
            </a:r>
          </a:p>
          <a:p>
            <a:pPr lvl="1"/>
            <a:r>
              <a:rPr lang="en-US" dirty="0"/>
              <a:t>System updates and reboot!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39500E-0401-85D6-299D-CF7F16C066A0}"/>
              </a:ext>
            </a:extLst>
          </p:cNvPr>
          <p:cNvSpPr/>
          <p:nvPr/>
        </p:nvSpPr>
        <p:spPr>
          <a:xfrm rot="274707">
            <a:off x="8788044" y="2019699"/>
            <a:ext cx="27926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Details in </a:t>
            </a:r>
            <a:b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10…</a:t>
            </a:r>
          </a:p>
        </p:txBody>
      </p:sp>
    </p:spTree>
    <p:extLst>
      <p:ext uri="{BB962C8B-B14F-4D97-AF65-F5344CB8AC3E}">
        <p14:creationId xmlns:p14="http://schemas.microsoft.com/office/powerpoint/2010/main" val="1355575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643714" cy="1668955"/>
          </a:xfrm>
        </p:spPr>
        <p:txBody>
          <a:bodyPr>
            <a:normAutofit/>
          </a:bodyPr>
          <a:lstStyle/>
          <a:p>
            <a:r>
              <a:rPr lang="en-US" dirty="0"/>
              <a:t>Spring 2025 – Week 11-2 – March 27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Monitoring, Logging, Firewalling, Virtualizing, Cloud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94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827"/>
          </a:xfrm>
        </p:spPr>
        <p:txBody>
          <a:bodyPr>
            <a:normAutofit/>
          </a:bodyPr>
          <a:lstStyle/>
          <a:p>
            <a:r>
              <a:rPr lang="en-US" dirty="0"/>
              <a:t>Quick reviews</a:t>
            </a:r>
          </a:p>
          <a:p>
            <a:r>
              <a:rPr lang="en-US" dirty="0"/>
              <a:t>Network Interface Additions</a:t>
            </a:r>
          </a:p>
          <a:p>
            <a:pPr lvl="1"/>
            <a:r>
              <a:rPr lang="en-US" dirty="0"/>
              <a:t>VIPs</a:t>
            </a:r>
          </a:p>
          <a:p>
            <a:pPr lvl="1"/>
            <a:r>
              <a:rPr lang="en-US" dirty="0"/>
              <a:t>VLANs</a:t>
            </a:r>
          </a:p>
          <a:p>
            <a:r>
              <a:rPr lang="en-US" dirty="0"/>
              <a:t>Disk Additions</a:t>
            </a:r>
          </a:p>
          <a:p>
            <a:pPr lvl="1"/>
            <a:r>
              <a:rPr lang="en-US" dirty="0"/>
              <a:t>Partitions</a:t>
            </a:r>
          </a:p>
          <a:p>
            <a:pPr lvl="1"/>
            <a:r>
              <a:rPr lang="en-US" dirty="0"/>
              <a:t>PV’s</a:t>
            </a:r>
          </a:p>
          <a:p>
            <a:pPr lvl="1"/>
            <a:r>
              <a:rPr lang="en-US" dirty="0"/>
              <a:t>VG’s</a:t>
            </a:r>
          </a:p>
          <a:p>
            <a:pPr lvl="1"/>
            <a:r>
              <a:rPr lang="en-US" dirty="0"/>
              <a:t>LV’s</a:t>
            </a:r>
          </a:p>
          <a:p>
            <a:pPr lvl="1"/>
            <a:r>
              <a:rPr lang="en-US" dirty="0"/>
              <a:t>NFS Exports</a:t>
            </a:r>
          </a:p>
          <a:p>
            <a:pPr lvl="1"/>
            <a:r>
              <a:rPr lang="en-US" dirty="0"/>
              <a:t>NFS Mounts</a:t>
            </a:r>
          </a:p>
          <a:p>
            <a:r>
              <a:rPr lang="en-US" dirty="0"/>
              <a:t>More…</a:t>
            </a:r>
          </a:p>
        </p:txBody>
      </p:sp>
      <p:pic>
        <p:nvPicPr>
          <p:cNvPr id="1026" name="Picture 2" descr="https://webtoolfeed.files.wordpress.com/2011/11/advertising-ph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2" y="3685882"/>
            <a:ext cx="4140817" cy="225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03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0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Splunk</a:t>
            </a:r>
            <a:endParaRPr lang="en-US" dirty="0"/>
          </a:p>
          <a:p>
            <a:pPr lvl="1"/>
            <a:r>
              <a:rPr lang="en-US" dirty="0"/>
              <a:t>Log file aggregation tool - Organize many different log files into a single searchable interface</a:t>
            </a:r>
          </a:p>
          <a:p>
            <a:pPr lvl="2"/>
            <a:r>
              <a:rPr lang="en-US" dirty="0"/>
              <a:t>Multiple logs from multiple systems!</a:t>
            </a:r>
          </a:p>
          <a:p>
            <a:pPr lvl="1"/>
            <a:r>
              <a:rPr lang="en-US" dirty="0"/>
              <a:t>Correlate information between different logs/systems/etc.</a:t>
            </a:r>
          </a:p>
          <a:p>
            <a:r>
              <a:rPr lang="en-US" dirty="0"/>
              <a:t>Cacti</a:t>
            </a:r>
          </a:p>
          <a:p>
            <a:pPr lvl="1"/>
            <a:r>
              <a:rPr lang="en-US" dirty="0"/>
              <a:t>Monitor network, CPU, disk space, etc.</a:t>
            </a:r>
          </a:p>
          <a:p>
            <a:pPr lvl="1"/>
            <a:r>
              <a:rPr lang="en-US" dirty="0"/>
              <a:t>Long-term system monitoring</a:t>
            </a:r>
          </a:p>
          <a:p>
            <a:pPr lvl="1"/>
            <a:r>
              <a:rPr lang="en-US" dirty="0"/>
              <a:t>Example graph to right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 err="1"/>
              <a:t>Naigos</a:t>
            </a:r>
            <a:endParaRPr lang="en-US" dirty="0"/>
          </a:p>
          <a:p>
            <a:pPr lvl="1"/>
            <a:r>
              <a:rPr lang="en-US" dirty="0"/>
              <a:t>Similar to Cacti</a:t>
            </a:r>
          </a:p>
          <a:p>
            <a:pPr lvl="1"/>
            <a:r>
              <a:rPr lang="en-US" dirty="0"/>
              <a:t>Monitor system resources</a:t>
            </a:r>
          </a:p>
          <a:p>
            <a:r>
              <a:rPr lang="en-US" dirty="0" err="1"/>
              <a:t>Netdata</a:t>
            </a:r>
            <a:endParaRPr lang="en-US" dirty="0"/>
          </a:p>
          <a:p>
            <a:pPr lvl="1"/>
            <a:r>
              <a:rPr lang="en-US" dirty="0"/>
              <a:t>Real-time short-term system monitoring</a:t>
            </a:r>
          </a:p>
          <a:p>
            <a:r>
              <a:rPr lang="en-US" dirty="0"/>
              <a:t>Nimbus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92" y="3261674"/>
            <a:ext cx="6194564" cy="29391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024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746F-DB55-C744-F603-25F27635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7350-F4F3-4FD2-3F57-A2AA3183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Network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502F-8117-5224-9B98-5E2CA99DA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600"/>
          </a:xfrm>
        </p:spPr>
        <p:txBody>
          <a:bodyPr>
            <a:normAutofit/>
          </a:bodyPr>
          <a:lstStyle/>
          <a:p>
            <a:r>
              <a:rPr lang="en-US" dirty="0"/>
              <a:t>Our ##.Megastuff.biz servers have four network interfaces</a:t>
            </a:r>
            <a:br>
              <a:rPr lang="en-US" dirty="0"/>
            </a:br>
            <a:r>
              <a:rPr lang="en-US" dirty="0"/>
              <a:t>on two different networks!</a:t>
            </a:r>
          </a:p>
          <a:p>
            <a:pPr lvl="1"/>
            <a:r>
              <a:rPr lang="en-US" dirty="0"/>
              <a:t>Device enp1s0 &amp; enp8s0 – EUPCS Network</a:t>
            </a:r>
          </a:p>
          <a:p>
            <a:pPr lvl="1"/>
            <a:r>
              <a:rPr lang="en-US" dirty="0"/>
              <a:t>Device enp9s0 &amp; enp10s0 – Virtual Machine Network</a:t>
            </a:r>
          </a:p>
          <a:p>
            <a:r>
              <a:rPr lang="en-US" dirty="0"/>
              <a:t>Our virtual machine network only exists within the </a:t>
            </a:r>
            <a:r>
              <a:rPr lang="en-US" b="1" dirty="0"/>
              <a:t>hypervisor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Only VM’s in this cluster can access the virtual switch!</a:t>
            </a:r>
          </a:p>
          <a:p>
            <a:r>
              <a:rPr lang="en-US" dirty="0"/>
              <a:t>We can use this separate virtual network for</a:t>
            </a:r>
            <a:br>
              <a:rPr lang="en-US" dirty="0"/>
            </a:br>
            <a:r>
              <a:rPr lang="en-US" dirty="0"/>
              <a:t>security, administration, backup, or other reasons!</a:t>
            </a:r>
          </a:p>
          <a:p>
            <a:r>
              <a:rPr lang="en-US" dirty="0"/>
              <a:t>This is network virtualization at the hypervisor layer</a:t>
            </a:r>
          </a:p>
          <a:p>
            <a:r>
              <a:rPr lang="en-US" dirty="0"/>
              <a:t>Logical vs. Physical</a:t>
            </a:r>
          </a:p>
          <a:p>
            <a:r>
              <a:rPr lang="en-US" dirty="0"/>
              <a:t>Multihoming – Connecting a device to more than one 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53790-A245-40FC-9449-21CF4A8B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27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827"/>
          </a:xfrm>
        </p:spPr>
        <p:txBody>
          <a:bodyPr>
            <a:normAutofit/>
          </a:bodyPr>
          <a:lstStyle/>
          <a:p>
            <a:r>
              <a:rPr lang="en-US" dirty="0"/>
              <a:t>Assignment reviews</a:t>
            </a:r>
          </a:p>
          <a:p>
            <a:r>
              <a:rPr lang="en-US" dirty="0"/>
              <a:t>Virtualization</a:t>
            </a:r>
          </a:p>
          <a:p>
            <a:r>
              <a:rPr lang="en-US" dirty="0"/>
              <a:t>Intro to Cloud</a:t>
            </a:r>
          </a:p>
          <a:p>
            <a:r>
              <a:rPr lang="en-US" dirty="0"/>
              <a:t>Amazon Web Services</a:t>
            </a:r>
          </a:p>
          <a:p>
            <a:r>
              <a:rPr lang="en-US" dirty="0"/>
              <a:t>Network Configurations</a:t>
            </a:r>
          </a:p>
        </p:txBody>
      </p:sp>
      <p:pic>
        <p:nvPicPr>
          <p:cNvPr id="1026" name="Picture 2" descr="https://webtoolfeed.files.wordpress.com/2011/11/advertising-ph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2" y="3685882"/>
            <a:ext cx="4140817" cy="225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87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Network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We can further virtualize our network traffic using</a:t>
            </a:r>
            <a:br>
              <a:rPr lang="en-US" dirty="0"/>
            </a:br>
            <a:r>
              <a:rPr lang="en-US" dirty="0"/>
              <a:t>Virtual Local Area Networks (VLANs)</a:t>
            </a:r>
          </a:p>
          <a:p>
            <a:r>
              <a:rPr lang="en-US" dirty="0"/>
              <a:t>While all network traffic flows over the same physical</a:t>
            </a:r>
            <a:br>
              <a:rPr lang="en-US" dirty="0"/>
            </a:br>
            <a:r>
              <a:rPr lang="en-US" dirty="0"/>
              <a:t>links, VLAN traffic over the virtual switch is tagged</a:t>
            </a:r>
            <a:br>
              <a:rPr lang="en-US" dirty="0"/>
            </a:br>
            <a:r>
              <a:rPr lang="en-US" dirty="0"/>
              <a:t>within the infrastructure as a specific network</a:t>
            </a:r>
          </a:p>
          <a:p>
            <a:r>
              <a:rPr lang="en-US" dirty="0"/>
              <a:t>Different switch ports can be set for different VLANs</a:t>
            </a:r>
          </a:p>
          <a:p>
            <a:r>
              <a:rPr lang="en-US" dirty="0"/>
              <a:t>A different logical network using existing physical cables</a:t>
            </a:r>
          </a:p>
          <a:p>
            <a:r>
              <a:rPr lang="en-US" dirty="0"/>
              <a:t>This is virtualization at the interface or guest layer</a:t>
            </a:r>
          </a:p>
          <a:p>
            <a:pPr lvl="1"/>
            <a:r>
              <a:rPr lang="en-US" dirty="0"/>
              <a:t>The guest can optionally do VLAN tagging</a:t>
            </a:r>
          </a:p>
          <a:p>
            <a:pPr lvl="1"/>
            <a:r>
              <a:rPr lang="en-US" dirty="0"/>
              <a:t>The switch can force VLAN tagging on specific ports &amp; traffic</a:t>
            </a:r>
          </a:p>
          <a:p>
            <a:r>
              <a:rPr lang="en-US" dirty="0"/>
              <a:t>Standardize, make repeatable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14033-9716-9D01-B1B4-49912D40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43" y="2099752"/>
            <a:ext cx="4021942" cy="3427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566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CDD8-A55F-BB21-CBBD-CAAB4AAF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NMCLI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6D9E-A2CF-CADF-236C-C8760EA3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used to manage network connection and devices through </a:t>
            </a:r>
            <a:r>
              <a:rPr lang="en-US" dirty="0" err="1"/>
              <a:t>NetworkManager</a:t>
            </a:r>
            <a:endParaRPr lang="en-US" dirty="0"/>
          </a:p>
          <a:p>
            <a:pPr lvl="1"/>
            <a:r>
              <a:rPr lang="en-US" dirty="0" err="1"/>
              <a:t>NetworkManager</a:t>
            </a:r>
            <a:r>
              <a:rPr lang="en-US" dirty="0"/>
              <a:t> Command Line Interface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Show some info about network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device show </a:t>
            </a:r>
            <a:r>
              <a:rPr lang="en-US" dirty="0"/>
              <a:t>: Show detailed info about network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device status </a:t>
            </a:r>
            <a:r>
              <a:rPr lang="en-US" dirty="0"/>
              <a:t>: Show summary info about network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connection show </a:t>
            </a:r>
            <a:r>
              <a:rPr lang="en-US" dirty="0"/>
              <a:t>: Show summary info about connection profiles</a:t>
            </a:r>
          </a:p>
          <a:p>
            <a:endParaRPr lang="en-US" dirty="0"/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--help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Usage: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OBJECT { COMMAND | help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4B307-E351-786D-E7C2-1268D4B6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66" y="4691593"/>
            <a:ext cx="5486400" cy="12858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11282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an additional network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19626" cy="4497193"/>
          </a:xfrm>
        </p:spPr>
        <p:txBody>
          <a:bodyPr>
            <a:normAutofit/>
          </a:bodyPr>
          <a:lstStyle/>
          <a:p>
            <a:r>
              <a:rPr lang="en-US" dirty="0"/>
              <a:t>Show our existing devices with </a:t>
            </a:r>
            <a:r>
              <a:rPr lang="en-US" dirty="0" err="1"/>
              <a:t>nmcli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 status: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Configure the enp9s0 device with </a:t>
            </a:r>
            <a:r>
              <a:rPr lang="en-US" dirty="0" err="1"/>
              <a:t>nmcli</a:t>
            </a:r>
            <a:r>
              <a:rPr lang="en-US" dirty="0"/>
              <a:t>: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con-name enp9s0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enp9s0 ip4 192.168.187.1##/24</a:t>
            </a:r>
          </a:p>
          <a:p>
            <a:endParaRPr lang="en-US" dirty="0"/>
          </a:p>
          <a:p>
            <a:r>
              <a:rPr lang="en-US" dirty="0"/>
              <a:t>Check it is now connected: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dev status:</a:t>
            </a:r>
            <a:endParaRPr lang="en-US" dirty="0"/>
          </a:p>
          <a:p>
            <a:pPr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A8989-74B5-98A0-CBD3-E19C71F1E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88" y="5024821"/>
            <a:ext cx="4002783" cy="1150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0343B-1F71-03D9-46CC-1D66F89F6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01" y="2239182"/>
            <a:ext cx="4002783" cy="11214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29927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VIP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7565"/>
          </a:xfrm>
        </p:spPr>
        <p:txBody>
          <a:bodyPr>
            <a:normAutofit/>
          </a:bodyPr>
          <a:lstStyle/>
          <a:p>
            <a:r>
              <a:rPr lang="en-US" dirty="0"/>
              <a:t>Add an IP address to the interface you just created</a:t>
            </a:r>
          </a:p>
          <a:p>
            <a:pPr lvl="1"/>
            <a:r>
              <a:rPr lang="en-US" dirty="0"/>
              <a:t>The interface will now have 2 IP addresses!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enp9s0 +ipv4.address 192.168.187.2##/24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reload enp9s0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enp9s0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enp9s0</a:t>
            </a:r>
          </a:p>
          <a:p>
            <a:pPr lvl="1"/>
            <a:r>
              <a:rPr lang="en-US" dirty="0"/>
              <a:t> Check that our new IP address exists!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show enp9s0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6F804-CBD0-8AC8-228A-F7C62A66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84" y="3981356"/>
            <a:ext cx="6877050" cy="21907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69455-2DBB-C0A7-B955-98D192A8C927}"/>
              </a:ext>
            </a:extLst>
          </p:cNvPr>
          <p:cNvSpPr/>
          <p:nvPr/>
        </p:nvSpPr>
        <p:spPr>
          <a:xfrm rot="236077">
            <a:off x="7802640" y="2041059"/>
            <a:ext cx="38501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Assignment 11?</a:t>
            </a:r>
          </a:p>
        </p:txBody>
      </p:sp>
    </p:spTree>
    <p:extLst>
      <p:ext uri="{BB962C8B-B14F-4D97-AF65-F5344CB8AC3E}">
        <p14:creationId xmlns:p14="http://schemas.microsoft.com/office/powerpoint/2010/main" val="2280335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VLAN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57934" cy="4507565"/>
          </a:xfrm>
        </p:spPr>
        <p:txBody>
          <a:bodyPr>
            <a:normAutofit/>
          </a:bodyPr>
          <a:lstStyle/>
          <a:p>
            <a:r>
              <a:rPr lang="en-US" dirty="0"/>
              <a:t>Create a Virtual LAN network configuration for the device we want to use – VLAN 66</a:t>
            </a:r>
          </a:p>
          <a:p>
            <a:r>
              <a:rPr lang="en-US" dirty="0"/>
              <a:t>New device </a:t>
            </a:r>
            <a:r>
              <a:rPr lang="en-US" b="1" u="sng" dirty="0"/>
              <a:t>enp9s0.66</a:t>
            </a:r>
            <a:r>
              <a:rPr lang="en-US" dirty="0"/>
              <a:t>:</a:t>
            </a:r>
            <a:endParaRPr lang="en-US" b="1" u="sng" dirty="0"/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con-name enp9s0.66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enp9s0.66 dev enp9s0 id 66 ip4 192.168.66.1##/24</a:t>
            </a:r>
          </a:p>
          <a:p>
            <a:r>
              <a:rPr lang="en-US" dirty="0"/>
              <a:t>Check it:</a:t>
            </a: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show enp9s0.66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13D95-F057-3899-FE0E-9A757411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92" y="3888876"/>
            <a:ext cx="6877050" cy="16478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290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our interfaces and routes!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7565"/>
          </a:xfrm>
        </p:spPr>
        <p:txBody>
          <a:bodyPr>
            <a:normAutofit/>
          </a:bodyPr>
          <a:lstStyle/>
          <a:p>
            <a:r>
              <a:rPr lang="en-US" dirty="0"/>
              <a:t>Run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dirty="0"/>
              <a:t> to see all available network interfaces</a:t>
            </a:r>
          </a:p>
          <a:p>
            <a:pPr lvl="1"/>
            <a:r>
              <a:rPr lang="en-US" dirty="0"/>
              <a:t>We have 2 interfaces running – 1 on the EUPCS network, 1 on the Virtual Network</a:t>
            </a:r>
          </a:p>
          <a:p>
            <a:pPr lvl="2"/>
            <a:r>
              <a:rPr lang="en-US" dirty="0"/>
              <a:t>Potential failover/fault tolerance?! No!</a:t>
            </a:r>
          </a:p>
          <a:p>
            <a:pPr lvl="3"/>
            <a:r>
              <a:rPr lang="en-US" dirty="0"/>
              <a:t>Network bonding or teaming?! No!</a:t>
            </a:r>
          </a:p>
          <a:p>
            <a:pPr lvl="1"/>
            <a:r>
              <a:rPr lang="en-US" dirty="0"/>
              <a:t>We also have the local loopback device lo</a:t>
            </a:r>
          </a:p>
          <a:p>
            <a:pPr lvl="2"/>
            <a:r>
              <a:rPr lang="en-US" dirty="0"/>
              <a:t>This just lets us talk to ourselves</a:t>
            </a:r>
          </a:p>
          <a:p>
            <a:pPr lvl="1"/>
            <a:r>
              <a:rPr lang="en-US" dirty="0"/>
              <a:t>Virtual LAN interfaces are also listed</a:t>
            </a:r>
          </a:p>
          <a:p>
            <a:pPr lvl="1"/>
            <a:r>
              <a:rPr lang="en-US" dirty="0"/>
              <a:t>Run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route -n </a:t>
            </a:r>
            <a:r>
              <a:rPr lang="en-US" dirty="0"/>
              <a:t>command to examine our different networks: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556400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B4E09-5F24-0100-9DC7-63171CC0D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72" y="4487712"/>
            <a:ext cx="7019925" cy="1476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1728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File systems provide a method of organizing data on a storage media.</a:t>
            </a:r>
          </a:p>
          <a:p>
            <a:r>
              <a:rPr lang="en-US" dirty="0"/>
              <a:t>The basic building block of most Linux file systems is the </a:t>
            </a:r>
            <a:r>
              <a:rPr lang="en-US" dirty="0" err="1"/>
              <a:t>i</a:t>
            </a:r>
            <a:r>
              <a:rPr lang="en-US" dirty="0"/>
              <a:t>-node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dirty="0"/>
              <a:t>-node is a control structure that either points to data or other </a:t>
            </a:r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dirty="0"/>
              <a:t>-node contains info such as ownership, permissions, access/edit times, and similar.</a:t>
            </a:r>
          </a:p>
          <a:p>
            <a:pPr lvl="2"/>
            <a:r>
              <a:rPr lang="en-US" dirty="0"/>
              <a:t>It does not provide the file name however!</a:t>
            </a:r>
          </a:p>
          <a:p>
            <a:pPr lvl="1"/>
            <a:r>
              <a:rPr lang="en-US" dirty="0"/>
              <a:t>Data is broken into blocks</a:t>
            </a:r>
          </a:p>
          <a:p>
            <a:pPr lvl="2"/>
            <a:r>
              <a:rPr lang="en-US" dirty="0"/>
              <a:t>The smallest amount of addressable data on a device</a:t>
            </a:r>
          </a:p>
          <a:p>
            <a:pPr lvl="2"/>
            <a:r>
              <a:rPr lang="en-US" dirty="0"/>
              <a:t>A block may contain an entire file, or only part of the file, depending on sizes</a:t>
            </a:r>
          </a:p>
          <a:p>
            <a:pPr lvl="2"/>
            <a:r>
              <a:rPr lang="en-US" dirty="0"/>
              <a:t>The block size can be specified when creating the file system, such as 1KB</a:t>
            </a:r>
          </a:p>
          <a:p>
            <a:pPr lvl="2"/>
            <a:r>
              <a:rPr lang="en-US" dirty="0"/>
              <a:t>Blocks are grouped together into block groups</a:t>
            </a:r>
          </a:p>
          <a:p>
            <a:pPr lvl="3"/>
            <a:r>
              <a:rPr lang="en-US" dirty="0"/>
              <a:t>Block groups contain a copy of the superblock, a descriptor table, the block bitmap, 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</a:t>
            </a:r>
            <a:r>
              <a:rPr lang="en-US" dirty="0"/>
              <a:t>-node table, and data blocks</a:t>
            </a:r>
          </a:p>
          <a:p>
            <a:pPr lvl="1"/>
            <a:r>
              <a:rPr lang="en-US" dirty="0"/>
              <a:t>Superblocks are the first piece of data read from a disk</a:t>
            </a:r>
          </a:p>
          <a:p>
            <a:pPr lvl="2"/>
            <a:r>
              <a:rPr lang="en-US" dirty="0"/>
              <a:t>A small piece of very important information, they contain the disk geometry, </a:t>
            </a:r>
            <a:br>
              <a:rPr lang="en-US" dirty="0"/>
            </a:br>
            <a:r>
              <a:rPr lang="en-US" dirty="0"/>
              <a:t>amount of available free space, and the location of the first </a:t>
            </a:r>
            <a:r>
              <a:rPr lang="en-US" dirty="0" err="1"/>
              <a:t>i</a:t>
            </a:r>
            <a:r>
              <a:rPr lang="en-US" dirty="0"/>
              <a:t>-node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DB3E-1182-6B4A-9053-3B3CAE9BD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49" y="3341872"/>
            <a:ext cx="3898603" cy="2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1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Some file systems use Extents instead of </a:t>
            </a:r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An extent is a means of representing contiguous physical blocks</a:t>
            </a:r>
          </a:p>
          <a:p>
            <a:pPr lvl="1"/>
            <a:r>
              <a:rPr lang="en-US" dirty="0"/>
              <a:t>Provides information about the next range of blocks</a:t>
            </a:r>
          </a:p>
          <a:p>
            <a:pPr lvl="1"/>
            <a:r>
              <a:rPr lang="en-US" dirty="0"/>
              <a:t>Instead of pointing to each individual block, the extent</a:t>
            </a:r>
            <a:br>
              <a:rPr lang="en-US" dirty="0"/>
            </a:br>
            <a:r>
              <a:rPr lang="en-US" dirty="0"/>
              <a:t>says the next X blocks belong to a specific data file.</a:t>
            </a:r>
          </a:p>
          <a:p>
            <a:r>
              <a:rPr lang="en-US" dirty="0"/>
              <a:t>Defragmentation is when these data blocks are spread</a:t>
            </a:r>
            <a:br>
              <a:rPr lang="en-US" dirty="0"/>
            </a:br>
            <a:r>
              <a:rPr lang="en-US" dirty="0"/>
              <a:t>out on the disk, with other data blocks in between.</a:t>
            </a:r>
          </a:p>
          <a:p>
            <a:pPr lvl="1"/>
            <a:r>
              <a:rPr lang="en-US" dirty="0"/>
              <a:t>Traditionally defragmentation was done offline</a:t>
            </a:r>
          </a:p>
          <a:p>
            <a:pPr lvl="2"/>
            <a:r>
              <a:rPr lang="en-US" dirty="0"/>
              <a:t>Nothing can access the disk, interrupting the defrag process</a:t>
            </a:r>
          </a:p>
          <a:p>
            <a:pPr lvl="1"/>
            <a:r>
              <a:rPr lang="en-US" dirty="0"/>
              <a:t>Online defragmentation became possible with newer file systems</a:t>
            </a:r>
          </a:p>
          <a:p>
            <a:pPr lvl="2"/>
            <a:r>
              <a:rPr lang="en-US" dirty="0"/>
              <a:t>Some filesystems allow for defragmentation of individual files</a:t>
            </a:r>
          </a:p>
          <a:p>
            <a:r>
              <a:rPr lang="en-US" dirty="0"/>
              <a:t>Different file systems have different features</a:t>
            </a:r>
          </a:p>
          <a:p>
            <a:pPr lvl="1"/>
            <a:r>
              <a:rPr lang="en-US" dirty="0"/>
              <a:t>Online defrag, online disk checking, encryption, RAID functions,</a:t>
            </a:r>
            <a:br>
              <a:rPr lang="en-US" dirty="0"/>
            </a:br>
            <a:r>
              <a:rPr lang="en-US" dirty="0"/>
              <a:t>compression, large disk sizes, various block sizes, </a:t>
            </a:r>
            <a:r>
              <a:rPr lang="en-US" dirty="0" err="1"/>
              <a:t>deduplicaton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DB3E-1182-6B4A-9053-3B3CAE9BD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49" y="3341872"/>
            <a:ext cx="3898603" cy="2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6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We use the mount command to mount a file system</a:t>
            </a:r>
          </a:p>
          <a:p>
            <a:pPr lvl="1"/>
            <a:r>
              <a:rPr lang="en-US" dirty="0"/>
              <a:t>We also use the </a:t>
            </a:r>
            <a:r>
              <a:rPr lang="en-US" dirty="0" err="1"/>
              <a:t>umount</a:t>
            </a:r>
            <a:r>
              <a:rPr lang="en-US" dirty="0"/>
              <a:t> command to unmount a system</a:t>
            </a:r>
          </a:p>
          <a:p>
            <a:r>
              <a:rPr lang="en-US" dirty="0"/>
              <a:t>We define our boot-time mounts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/dev/mapper/centos_ds1019vm-root 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defaults 0 0</a:t>
            </a:r>
          </a:p>
          <a:p>
            <a:r>
              <a:rPr lang="en-US" dirty="0"/>
              <a:t>We can use the </a:t>
            </a:r>
            <a:r>
              <a:rPr lang="en-US" dirty="0" err="1"/>
              <a:t>fsck</a:t>
            </a:r>
            <a:r>
              <a:rPr lang="en-US" dirty="0"/>
              <a:t> tool to diagnose and repair file system issues</a:t>
            </a:r>
          </a:p>
          <a:p>
            <a:pPr lvl="1"/>
            <a:r>
              <a:rPr lang="en-US" dirty="0"/>
              <a:t>File System Check (</a:t>
            </a:r>
            <a:r>
              <a:rPr lang="en-US" dirty="0" err="1"/>
              <a:t>fsck</a:t>
            </a:r>
            <a:r>
              <a:rPr lang="en-US" dirty="0"/>
              <a:t>) – Similar to Check Disk in Windows</a:t>
            </a:r>
          </a:p>
          <a:p>
            <a:pPr lvl="2"/>
            <a:r>
              <a:rPr lang="en-US" dirty="0"/>
              <a:t>Can run automatically as scheduled</a:t>
            </a:r>
          </a:p>
          <a:p>
            <a:pPr lvl="2"/>
            <a:r>
              <a:rPr lang="en-US" dirty="0"/>
              <a:t>Often required on boot after so many days or number of mounts</a:t>
            </a:r>
          </a:p>
          <a:p>
            <a:pPr lvl="1"/>
            <a:r>
              <a:rPr lang="en-US" dirty="0"/>
              <a:t>Linux typically automatically can repair issues by itself</a:t>
            </a:r>
          </a:p>
          <a:p>
            <a:pPr lvl="2"/>
            <a:r>
              <a:rPr lang="en-US" dirty="0"/>
              <a:t>Some times critical data may be lost, and the system may not be able to boot</a:t>
            </a:r>
          </a:p>
          <a:p>
            <a:pPr lvl="3"/>
            <a:r>
              <a:rPr lang="en-US" dirty="0"/>
              <a:t>While you may be able to recover from this, it is often a futile effort</a:t>
            </a:r>
          </a:p>
          <a:p>
            <a:pPr lvl="2"/>
            <a:r>
              <a:rPr lang="en-US" dirty="0"/>
              <a:t>If </a:t>
            </a:r>
            <a:r>
              <a:rPr lang="en-US" dirty="0" err="1"/>
              <a:t>fsck</a:t>
            </a:r>
            <a:r>
              <a:rPr lang="en-US" dirty="0"/>
              <a:t> finds file segments it doesn’t know what to do with, they will end up in</a:t>
            </a:r>
            <a:br>
              <a:rPr lang="en-US" dirty="0"/>
            </a:br>
            <a:r>
              <a:rPr lang="en-US" dirty="0"/>
              <a:t>the “</a:t>
            </a:r>
            <a:r>
              <a:rPr lang="en-US" dirty="0" err="1"/>
              <a:t>lost+found</a:t>
            </a:r>
            <a:r>
              <a:rPr lang="en-US" dirty="0"/>
              <a:t>” directory of that file system (if supported by the file system)</a:t>
            </a:r>
          </a:p>
          <a:p>
            <a:pPr lvl="3"/>
            <a:r>
              <a:rPr lang="en-US" dirty="0"/>
              <a:t>Separate mount points would have their own “</a:t>
            </a:r>
            <a:r>
              <a:rPr lang="en-US" dirty="0" err="1"/>
              <a:t>lost+found</a:t>
            </a:r>
            <a:r>
              <a:rPr lang="en-US" dirty="0"/>
              <a:t>” directories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FDB3E-1182-6B4A-9053-3B3CAE9BD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49" y="3341872"/>
            <a:ext cx="3898603" cy="2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8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We have some extra disk space available!</a:t>
            </a:r>
          </a:p>
          <a:p>
            <a:pPr lvl="1"/>
            <a:r>
              <a:rPr lang="en-US" dirty="0"/>
              <a:t>Our current disk configuration consists of</a:t>
            </a:r>
          </a:p>
          <a:p>
            <a:pPr lvl="2"/>
            <a:r>
              <a:rPr lang="en-US" dirty="0"/>
              <a:t>A 100GB disk - /dev/</a:t>
            </a:r>
            <a:r>
              <a:rPr lang="en-US" dirty="0" err="1"/>
              <a:t>vda</a:t>
            </a:r>
            <a:endParaRPr lang="en-US" dirty="0"/>
          </a:p>
          <a:p>
            <a:pPr lvl="3"/>
            <a:r>
              <a:rPr lang="en-US" dirty="0"/>
              <a:t>74GB VG allocated to our root volume group (cs)</a:t>
            </a:r>
          </a:p>
          <a:p>
            <a:pPr lvl="4"/>
            <a:r>
              <a:rPr lang="en-US" dirty="0"/>
              <a:t>50GB LV for our root logical volume (root) – XFS filesystem</a:t>
            </a:r>
          </a:p>
          <a:p>
            <a:pPr lvl="4"/>
            <a:r>
              <a:rPr lang="en-US" dirty="0"/>
              <a:t>20GB LV for our home logical volume (home) – XFS </a:t>
            </a:r>
            <a:r>
              <a:rPr lang="en-US" dirty="0" err="1"/>
              <a:t>filesysem</a:t>
            </a:r>
            <a:endParaRPr lang="en-US" dirty="0"/>
          </a:p>
          <a:p>
            <a:pPr lvl="4"/>
            <a:r>
              <a:rPr lang="en-US" dirty="0"/>
              <a:t>4GB LV for our swap logical volume (swap) – SWAP Filesystem</a:t>
            </a:r>
          </a:p>
          <a:p>
            <a:pPr lvl="3"/>
            <a:r>
              <a:rPr lang="en-US" dirty="0"/>
              <a:t>1GB for boot</a:t>
            </a:r>
          </a:p>
          <a:p>
            <a:pPr lvl="3"/>
            <a:r>
              <a:rPr lang="en-US" dirty="0"/>
              <a:t>25GB free space</a:t>
            </a:r>
          </a:p>
          <a:p>
            <a:pPr lvl="2"/>
            <a:r>
              <a:rPr lang="en-US" dirty="0"/>
              <a:t>We also have a 10GB disk at /dev/</a:t>
            </a:r>
            <a:r>
              <a:rPr lang="en-US" dirty="0" err="1"/>
              <a:t>vdb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Lets make a 1GB partition on /dev/</a:t>
            </a:r>
            <a:r>
              <a:rPr lang="en-US" dirty="0" err="1"/>
              <a:t>vdb</a:t>
            </a:r>
            <a:r>
              <a:rPr lang="en-US" dirty="0"/>
              <a:t> to add to our VG!</a:t>
            </a:r>
          </a:p>
          <a:p>
            <a:pPr lvl="2"/>
            <a:r>
              <a:rPr lang="en-US" dirty="0"/>
              <a:t>Create a new partition /dev/vdb1 and make a physical volume</a:t>
            </a:r>
          </a:p>
          <a:p>
            <a:pPr lvl="2"/>
            <a:r>
              <a:rPr lang="en-US" dirty="0"/>
              <a:t>Add new partition to our centos VG</a:t>
            </a:r>
          </a:p>
          <a:p>
            <a:pPr lvl="2"/>
            <a:r>
              <a:rPr lang="en-US" dirty="0"/>
              <a:t>Create a new data LV named </a:t>
            </a:r>
            <a:r>
              <a:rPr lang="en-US" dirty="0" err="1"/>
              <a:t>lv_data</a:t>
            </a:r>
            <a:endParaRPr lang="en-US" dirty="0"/>
          </a:p>
          <a:p>
            <a:pPr lvl="2"/>
            <a:r>
              <a:rPr lang="en-US" dirty="0"/>
              <a:t>Create an ext3 file system on our new data LV</a:t>
            </a:r>
          </a:p>
          <a:p>
            <a:pPr lvl="2"/>
            <a:r>
              <a:rPr lang="en-US" dirty="0"/>
              <a:t>Mount!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CC0E4-7D6F-894B-9242-529A4E8C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129" y="3831220"/>
            <a:ext cx="4440782" cy="21872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555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Grades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191404" cy="4688417"/>
          </a:xfrm>
        </p:spPr>
        <p:txBody>
          <a:bodyPr>
            <a:normAutofit/>
          </a:bodyPr>
          <a:lstStyle/>
          <a:p>
            <a:r>
              <a:rPr lang="en-US" dirty="0"/>
              <a:t>Grades are assessed according to the following breakdown:</a:t>
            </a:r>
          </a:p>
          <a:p>
            <a:r>
              <a:rPr lang="en-US" u="sng" dirty="0"/>
              <a:t>Description</a:t>
            </a:r>
            <a:r>
              <a:rPr lang="en-US" dirty="0"/>
              <a:t>		</a:t>
            </a:r>
            <a:r>
              <a:rPr lang="en-US" u="sng" dirty="0"/>
              <a:t>Percentage</a:t>
            </a:r>
            <a:r>
              <a:rPr lang="en-US" dirty="0"/>
              <a:t>	</a:t>
            </a:r>
            <a:r>
              <a:rPr lang="en-US" u="sng" dirty="0"/>
              <a:t>Total Points</a:t>
            </a:r>
            <a:r>
              <a:rPr lang="en-US" dirty="0"/>
              <a:t>	</a:t>
            </a:r>
            <a:r>
              <a:rPr lang="en-US" u="sng" dirty="0"/>
              <a:t>Graded points</a:t>
            </a:r>
            <a:r>
              <a:rPr lang="en-US" dirty="0"/>
              <a:t>	</a:t>
            </a:r>
            <a:r>
              <a:rPr lang="en-US" b="1" u="sng" dirty="0"/>
              <a:t>Remaining Points</a:t>
            </a:r>
          </a:p>
          <a:p>
            <a:r>
              <a:rPr lang="en-US" dirty="0"/>
              <a:t>Midterm Exam		21.42%		300		300		</a:t>
            </a:r>
            <a:r>
              <a:rPr lang="en-US" b="1" dirty="0"/>
              <a:t>0</a:t>
            </a:r>
            <a:r>
              <a:rPr lang="en-US" dirty="0"/>
              <a:t>		</a:t>
            </a:r>
          </a:p>
          <a:p>
            <a:r>
              <a:rPr lang="en-US" dirty="0"/>
              <a:t>Final Exam		21.42%		300		0		</a:t>
            </a:r>
            <a:r>
              <a:rPr lang="en-US" b="1" dirty="0"/>
              <a:t>300</a:t>
            </a:r>
          </a:p>
          <a:p>
            <a:r>
              <a:rPr lang="en-US" dirty="0"/>
              <a:t>Attendance 17-28  	6.00%		84		48		</a:t>
            </a:r>
            <a:r>
              <a:rPr lang="en-US" b="1" dirty="0"/>
              <a:t>36</a:t>
            </a:r>
          </a:p>
          <a:p>
            <a:r>
              <a:rPr lang="en-US" dirty="0"/>
              <a:t>Assignments 9-14	51.14%		716		331		</a:t>
            </a:r>
            <a:r>
              <a:rPr lang="en-US" b="1" dirty="0"/>
              <a:t>385</a:t>
            </a:r>
          </a:p>
          <a:p>
            <a:r>
              <a:rPr lang="en-US" dirty="0"/>
              <a:t>Total			100.0%		1300		679		</a:t>
            </a:r>
            <a:r>
              <a:rPr lang="en-US" b="1" dirty="0"/>
              <a:t>721</a:t>
            </a:r>
          </a:p>
          <a:p>
            <a:endParaRPr lang="en-US" b="1" dirty="0"/>
          </a:p>
          <a:p>
            <a:pPr lvl="1"/>
            <a:r>
              <a:rPr lang="en-US" b="1" dirty="0"/>
              <a:t>Assignment 14 – 150 Points, more detail &amp; input expected!</a:t>
            </a:r>
          </a:p>
          <a:p>
            <a:pPr lvl="1"/>
            <a:r>
              <a:rPr lang="en-US" b="1" dirty="0"/>
              <a:t>Final – 300 Points – Hands on configuration portion (40 points), mostly 2</a:t>
            </a:r>
            <a:r>
              <a:rPr lang="en-US" b="1" baseline="30000" dirty="0"/>
              <a:t>nd</a:t>
            </a:r>
            <a:r>
              <a:rPr lang="en-US" b="1" dirty="0"/>
              <a:t> half content</a:t>
            </a:r>
          </a:p>
          <a:p>
            <a:pPr lvl="1"/>
            <a:r>
              <a:rPr lang="en-US" b="1" dirty="0"/>
              <a:t>Not including today’s attendance points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77D1F-9319-4BDF-9030-BEEF58F6864F}"/>
              </a:ext>
            </a:extLst>
          </p:cNvPr>
          <p:cNvSpPr/>
          <p:nvPr/>
        </p:nvSpPr>
        <p:spPr>
          <a:xfrm rot="21232164">
            <a:off x="9590580" y="5218182"/>
            <a:ext cx="2078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assignment</a:t>
            </a:r>
            <a:b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AWS –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points</a:t>
            </a:r>
          </a:p>
        </p:txBody>
      </p:sp>
    </p:spTree>
    <p:extLst>
      <p:ext uri="{BB962C8B-B14F-4D97-AF65-F5344CB8AC3E}">
        <p14:creationId xmlns:p14="http://schemas.microsoft.com/office/powerpoint/2010/main" val="1659983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new partition using the </a:t>
            </a:r>
            <a:r>
              <a:rPr lang="en-US" dirty="0" err="1"/>
              <a:t>fdisk</a:t>
            </a:r>
            <a:r>
              <a:rPr lang="en-US" dirty="0"/>
              <a:t> tool</a:t>
            </a:r>
          </a:p>
          <a:p>
            <a:pPr lvl="1"/>
            <a:r>
              <a:rPr lang="en-US" dirty="0" err="1"/>
              <a:t>Fdisk</a:t>
            </a:r>
            <a:r>
              <a:rPr lang="en-US" dirty="0"/>
              <a:t> commands: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</a:t>
            </a:r>
            <a:r>
              <a:rPr lang="en-US" dirty="0"/>
              <a:t>  List the disk partitions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/dev/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/>
              <a:t>  # Edit the </a:t>
            </a:r>
            <a:r>
              <a:rPr lang="en-US" b="1" dirty="0"/>
              <a:t>/dev/</a:t>
            </a:r>
            <a:r>
              <a:rPr lang="en-US" b="1" dirty="0" err="1"/>
              <a:t>vdb</a:t>
            </a:r>
            <a:r>
              <a:rPr lang="en-US" b="1" dirty="0"/>
              <a:t> </a:t>
            </a:r>
            <a:r>
              <a:rPr lang="en-US" dirty="0"/>
              <a:t>disk with the </a:t>
            </a:r>
            <a:r>
              <a:rPr lang="en-US" b="1" dirty="0" err="1"/>
              <a:t>fdisk</a:t>
            </a:r>
            <a:r>
              <a:rPr lang="en-US" dirty="0"/>
              <a:t> tool</a:t>
            </a:r>
          </a:p>
          <a:p>
            <a:pPr lvl="3"/>
            <a:r>
              <a:rPr lang="en-US" dirty="0"/>
              <a:t>Print current partition table: </a:t>
            </a:r>
            <a:r>
              <a:rPr lang="en-US" b="1" dirty="0"/>
              <a:t>p</a:t>
            </a:r>
          </a:p>
          <a:p>
            <a:pPr lvl="3"/>
            <a:r>
              <a:rPr lang="en-US" dirty="0"/>
              <a:t>Create a new partition: </a:t>
            </a:r>
            <a:r>
              <a:rPr lang="en-US" b="1" dirty="0"/>
              <a:t>n</a:t>
            </a:r>
          </a:p>
          <a:p>
            <a:pPr lvl="4"/>
            <a:r>
              <a:rPr lang="en-US" dirty="0"/>
              <a:t>Primary partition type: </a:t>
            </a:r>
            <a:r>
              <a:rPr lang="en-US" b="1" dirty="0"/>
              <a:t>p</a:t>
            </a:r>
          </a:p>
          <a:p>
            <a:pPr lvl="4"/>
            <a:r>
              <a:rPr lang="en-US" dirty="0"/>
              <a:t>Partition number: </a:t>
            </a:r>
            <a:r>
              <a:rPr lang="en-US" b="1" dirty="0"/>
              <a:t>1</a:t>
            </a:r>
          </a:p>
          <a:p>
            <a:pPr lvl="4"/>
            <a:r>
              <a:rPr lang="en-US" dirty="0"/>
              <a:t>First sector: </a:t>
            </a:r>
            <a:r>
              <a:rPr lang="en-US" b="1" dirty="0"/>
              <a:t>2048</a:t>
            </a:r>
          </a:p>
          <a:p>
            <a:pPr lvl="4"/>
            <a:r>
              <a:rPr lang="en-US" dirty="0"/>
              <a:t>Last sector: </a:t>
            </a:r>
            <a:r>
              <a:rPr lang="en-US" b="1" dirty="0"/>
              <a:t>+1G</a:t>
            </a:r>
          </a:p>
          <a:p>
            <a:pPr lvl="3"/>
            <a:r>
              <a:rPr lang="en-US" dirty="0"/>
              <a:t>Set the partition type to Linux LVM: </a:t>
            </a:r>
            <a:r>
              <a:rPr lang="en-US" b="1" dirty="0"/>
              <a:t>t</a:t>
            </a:r>
          </a:p>
          <a:p>
            <a:pPr lvl="4"/>
            <a:r>
              <a:rPr lang="en-US" strike="sngStrike" dirty="0"/>
              <a:t>Partition number: </a:t>
            </a:r>
            <a:r>
              <a:rPr lang="en-US" b="1" strike="sngStrike" dirty="0"/>
              <a:t>1</a:t>
            </a:r>
          </a:p>
          <a:p>
            <a:pPr lvl="4"/>
            <a:r>
              <a:rPr lang="en-US" dirty="0"/>
              <a:t>Hex Code Type: </a:t>
            </a:r>
            <a:r>
              <a:rPr lang="en-US" b="1" dirty="0"/>
              <a:t>8e   </a:t>
            </a:r>
            <a:r>
              <a:rPr lang="en-US" dirty="0"/>
              <a:t>(Linux LVM)</a:t>
            </a:r>
          </a:p>
          <a:p>
            <a:pPr lvl="3"/>
            <a:r>
              <a:rPr lang="en-US" dirty="0"/>
              <a:t>Print the partition table again: </a:t>
            </a:r>
            <a:r>
              <a:rPr lang="en-US" b="1" dirty="0"/>
              <a:t>p</a:t>
            </a:r>
          </a:p>
          <a:p>
            <a:pPr lvl="3"/>
            <a:r>
              <a:rPr lang="en-US" dirty="0"/>
              <a:t>If everything looks good, write: </a:t>
            </a:r>
            <a:r>
              <a:rPr lang="en-US" b="1" dirty="0"/>
              <a:t>w</a:t>
            </a:r>
          </a:p>
          <a:p>
            <a:pPr lvl="1"/>
            <a:r>
              <a:rPr lang="en-US" dirty="0"/>
              <a:t>We should now have a partition!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/dev/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vdb</a:t>
            </a:r>
            <a:r>
              <a:rPr lang="en-US" dirty="0"/>
              <a:t>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 Device Boot      Start         End      Blocks   Id  System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/dev/vdb1   *        2048     2099199     1048576   8e  Linux LVM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36077">
            <a:off x="7120424" y="1855151"/>
            <a:ext cx="42878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Run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partprobe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command?!</a:t>
            </a:r>
          </a:p>
        </p:txBody>
      </p:sp>
    </p:spTree>
    <p:extLst>
      <p:ext uri="{BB962C8B-B14F-4D97-AF65-F5344CB8AC3E}">
        <p14:creationId xmlns:p14="http://schemas.microsoft.com/office/powerpoint/2010/main" val="245372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our new partition as a Physical Volume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/dev/vdb1</a:t>
            </a:r>
          </a:p>
          <a:p>
            <a:r>
              <a:rPr lang="en-US" dirty="0"/>
              <a:t>Add our new partition to our Volume Group</a:t>
            </a:r>
          </a:p>
          <a:p>
            <a:pPr lvl="1"/>
            <a:r>
              <a:rPr lang="en-US" dirty="0"/>
              <a:t>We could create a new Volume Group at this point if we wanted…</a:t>
            </a:r>
          </a:p>
          <a:p>
            <a:pPr lvl="1"/>
            <a:r>
              <a:rPr lang="en-US" dirty="0"/>
              <a:t>Display our current volume groups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vgdisplay</a:t>
            </a:r>
            <a:r>
              <a:rPr lang="en-US" dirty="0"/>
              <a:t> command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Extend our VG: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vgextend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cs /dev/vdb1</a:t>
            </a:r>
          </a:p>
          <a:p>
            <a:pPr lvl="2"/>
            <a:r>
              <a:rPr lang="en-US" dirty="0"/>
              <a:t>Add the /dev/vdb1 physical volume to our cs volume group</a:t>
            </a:r>
          </a:p>
          <a:p>
            <a:r>
              <a:rPr lang="en-US" dirty="0"/>
              <a:t>Create a new Logical Volume</a:t>
            </a:r>
          </a:p>
          <a:p>
            <a:pPr lvl="1"/>
            <a:r>
              <a:rPr lang="en-US" dirty="0"/>
              <a:t>We could extend our current logical volumes at this point if we wanted…</a:t>
            </a:r>
          </a:p>
          <a:p>
            <a:pPr lvl="2"/>
            <a:r>
              <a:rPr lang="en-US" dirty="0"/>
              <a:t>Create a new LV instead of extending an existing one</a:t>
            </a:r>
          </a:p>
          <a:p>
            <a:pPr lvl="1"/>
            <a:r>
              <a:rPr lang="en-US" dirty="0"/>
              <a:t>Create new LV: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100%FREE -n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cs</a:t>
            </a:r>
          </a:p>
          <a:p>
            <a:pPr lvl="2"/>
            <a:r>
              <a:rPr lang="en-US" dirty="0"/>
              <a:t>New logical volume </a:t>
            </a:r>
            <a:r>
              <a:rPr lang="en-US" dirty="0" err="1"/>
              <a:t>lv_data</a:t>
            </a:r>
            <a:r>
              <a:rPr lang="en-US" dirty="0"/>
              <a:t> created, using 100% of the free space in the cs volume group</a:t>
            </a:r>
          </a:p>
          <a:p>
            <a:pPr lvl="2"/>
            <a:r>
              <a:rPr lang="en-US" dirty="0"/>
              <a:t>We could potentially create a striped, mirrored, single or multi level RAID, snapshots, and more!</a:t>
            </a:r>
          </a:p>
          <a:p>
            <a:pPr lvl="1"/>
            <a:r>
              <a:rPr lang="en-US" dirty="0"/>
              <a:t>Display our current logical volumes: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lvdisplay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3E9494-EF14-8565-4357-E9082C4BFA1D}"/>
              </a:ext>
            </a:extLst>
          </p:cNvPr>
          <p:cNvSpPr/>
          <p:nvPr/>
        </p:nvSpPr>
        <p:spPr>
          <a:xfrm rot="236077">
            <a:off x="7802640" y="2041059"/>
            <a:ext cx="38501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Assignment 12?</a:t>
            </a:r>
          </a:p>
        </p:txBody>
      </p:sp>
    </p:spTree>
    <p:extLst>
      <p:ext uri="{BB962C8B-B14F-4D97-AF65-F5344CB8AC3E}">
        <p14:creationId xmlns:p14="http://schemas.microsoft.com/office/powerpoint/2010/main" val="3207591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file system on our newly created logical volume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mkfs.ext3 /dev/cs/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This creates an EXT3 file system, but we could create any kind of support filesystem if desired</a:t>
            </a:r>
          </a:p>
          <a:p>
            <a:r>
              <a:rPr lang="en-US" dirty="0"/>
              <a:t>Finally, we can mount the filesystem and start using it!</a:t>
            </a:r>
          </a:p>
          <a:p>
            <a:pPr lvl="1"/>
            <a:r>
              <a:rPr lang="en-US" dirty="0"/>
              <a:t>First, lets add the new volume to our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with the following entry:</a:t>
            </a:r>
          </a:p>
          <a:p>
            <a:pPr lvl="2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/dev/mapper/cs-lv_data /data ext3 defaults 0 0</a:t>
            </a:r>
          </a:p>
          <a:p>
            <a:pPr lvl="1"/>
            <a:r>
              <a:rPr lang="en-US" dirty="0"/>
              <a:t>Next, create the mount location directory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</a:t>
            </a:r>
          </a:p>
          <a:p>
            <a:pPr lvl="1"/>
            <a:r>
              <a:rPr lang="en-US" dirty="0"/>
              <a:t>Finally, reload and mount!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daemon-reload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-a</a:t>
            </a:r>
          </a:p>
          <a:p>
            <a:pPr lvl="3"/>
            <a:r>
              <a:rPr lang="en-US" dirty="0"/>
              <a:t>This command will mount any missing entries from our </a:t>
            </a:r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fstab</a:t>
            </a:r>
            <a:r>
              <a:rPr lang="en-US" b="1" dirty="0"/>
              <a:t> </a:t>
            </a:r>
            <a:r>
              <a:rPr lang="en-US" dirty="0"/>
              <a:t>file</a:t>
            </a:r>
          </a:p>
          <a:p>
            <a:pPr lvl="2"/>
            <a:r>
              <a:rPr lang="en-US" dirty="0"/>
              <a:t>Optionally; manually mount with the following command: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/dev/mapper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/cs-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what’s mounted with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-h </a:t>
            </a:r>
            <a:r>
              <a:rPr lang="en-US" dirty="0">
                <a:cs typeface="Courier New" panose="02070309020205020404" pitchFamily="49" charset="0"/>
              </a:rPr>
              <a:t>command!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39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Let’s export that new file system via NFS so others can optionally mount it!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only want to expose it to our 66 VLAN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Edit our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/exports </a:t>
            </a:r>
            <a:r>
              <a:rPr lang="en-US" dirty="0">
                <a:cs typeface="Courier New" panose="02070309020205020404" pitchFamily="49" charset="0"/>
              </a:rPr>
              <a:t>file to add a new NFS export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/data 192.168.66.0/24(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rw,sync,root_squash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our NFS service! (or restart the service if already started/enabled)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See if you can mount it!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192.168.66.1##:/data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it!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[root@ecsc325-110 ~]# df -h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Filesystem            Size  Used Avail Use% Mounted on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192.168.66.110:/data  2.0G  3.2M  1.9G   1%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Unmount it!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34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a New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Ok now, lets add the professors NFS mount on our private 66 VLAN network:</a:t>
            </a:r>
          </a:p>
          <a:p>
            <a:pPr lvl="1"/>
            <a:r>
              <a:rPr lang="en-US" dirty="0"/>
              <a:t>Make a mount point: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/110.data</a:t>
            </a:r>
          </a:p>
          <a:p>
            <a:pPr lvl="1"/>
            <a:r>
              <a:rPr lang="en-US" dirty="0"/>
              <a:t>Add an entry to our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fstab</a:t>
            </a:r>
            <a:r>
              <a:rPr lang="en-US" dirty="0"/>
              <a:t> file: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192.168.66.110:/data /110.data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0 0</a:t>
            </a:r>
          </a:p>
          <a:p>
            <a:pPr lvl="1"/>
            <a:r>
              <a:rPr lang="en-US" dirty="0"/>
              <a:t>Reload &amp; Mount!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daemon-reload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-a</a:t>
            </a:r>
          </a:p>
          <a:p>
            <a:pPr lvl="1"/>
            <a:r>
              <a:rPr lang="en-US" dirty="0"/>
              <a:t>Check yourself!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[root@ecsc325-110 ~]# df -h /110.data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Filesystem            Size  Used Avail Use% Mounted 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192.168.66.110:/data  2.0G  3.2M  1.9G   1% /110.data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A4724C4-FE64-5448-B324-37BDC7EB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144" y="4832858"/>
            <a:ext cx="2115376" cy="140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58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8173-6B54-991B-E371-C876FF51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CC9-DA5B-49F4-51CB-F8D240FA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81B7-6C5C-3C60-3E56-ED873386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 10 due March 26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Assignment 11 due April 2</a:t>
            </a:r>
            <a:r>
              <a:rPr lang="en-US" baseline="30000" dirty="0"/>
              <a:t>nd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>
            <a:extLst>
              <a:ext uri="{FF2B5EF4-FFF2-40B4-BE49-F238E27FC236}">
                <a16:creationId xmlns:a16="http://schemas.microsoft.com/office/drawing/2014/main" id="{7F217790-ADD3-12DA-5124-7C15ADCE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772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PHP Info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7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8" invalidUrl="http://##.megastuff.biz"/>
              </a:rPr>
              <a:t>http://##.megastuff.biz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10"/>
              </a:rPr>
              <a:t>http://ecsc325-110.cs.edinboro.edu/awstats/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0"/>
              </a:rPr>
              <a:t>awstats.pl?config=localhost.localdomain</a:t>
            </a:r>
            <a:endParaRPr lang="en-US" dirty="0"/>
          </a:p>
          <a:p>
            <a:pPr lvl="1"/>
            <a:r>
              <a:rPr lang="en-US" dirty="0" err="1"/>
              <a:t>AWStats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trike="sngStrike" dirty="0">
                <a:hlinkClick r:id="rId11"/>
              </a:rPr>
              <a:t>http://ecsc325-1##.cs.Edinboro.edu/squirrelmail</a:t>
            </a:r>
            <a:endParaRPr lang="en-US" strike="sngStrike" dirty="0"/>
          </a:p>
          <a:p>
            <a:pPr lvl="1"/>
            <a:r>
              <a:rPr lang="en-US" strike="sngStrike" dirty="0" err="1"/>
              <a:t>Squirrelmail</a:t>
            </a:r>
            <a:r>
              <a:rPr lang="en-US" strike="sngStrike" dirty="0"/>
              <a:t> website</a:t>
            </a:r>
          </a:p>
          <a:p>
            <a:r>
              <a:rPr lang="en-US" dirty="0">
                <a:hlinkClick r:id="rId12"/>
              </a:rPr>
              <a:t>http://roundcube.##.megastuff.biz</a:t>
            </a:r>
            <a:endParaRPr lang="en-US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14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  <a:p>
            <a:r>
              <a:rPr lang="en-US" strike="sngStrike" dirty="0">
                <a:hlinkClick r:id="rId15"/>
              </a:rPr>
              <a:t>https://ecsc325-1##.cs.edinboro.edu/private</a:t>
            </a:r>
            <a:endParaRPr lang="en-US" strike="sngStrike" dirty="0"/>
          </a:p>
          <a:p>
            <a:pPr lvl="1"/>
            <a:r>
              <a:rPr lang="en-US" strike="sngStrike" dirty="0"/>
              <a:t>Private web site!</a:t>
            </a:r>
          </a:p>
          <a:p>
            <a:r>
              <a:rPr lang="en-US" u="sng" strike="sngStrike" dirty="0"/>
              <a:t>https://a14.##.megastuff.biz</a:t>
            </a:r>
            <a:endParaRPr lang="en-US" strike="sngStrike" dirty="0"/>
          </a:p>
          <a:p>
            <a:pPr lvl="1"/>
            <a:r>
              <a:rPr lang="en-US" strike="sngStrike" dirty="0"/>
              <a:t>Assignment 14 web site!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965674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6957597" y="1805161"/>
            <a:ext cx="3107055" cy="4471987"/>
          </a:xfrm>
        </p:spPr>
        <p:txBody>
          <a:bodyPr>
            <a:normAutofit/>
          </a:bodyPr>
          <a:lstStyle/>
          <a:p>
            <a:r>
              <a:rPr lang="en-US" sz="2400" dirty="0"/>
              <a:t>FTP commands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827233-C83C-9148-B07B-0B790A940C61}"/>
              </a:ext>
            </a:extLst>
          </p:cNvPr>
          <p:cNvSpPr txBox="1">
            <a:spLocks/>
          </p:cNvSpPr>
          <p:nvPr/>
        </p:nvSpPr>
        <p:spPr>
          <a:xfrm>
            <a:off x="4167266" y="1805161"/>
            <a:ext cx="3379754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rpm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564ECB5-EC58-5147-9616-081D9E98AF9F}"/>
              </a:ext>
            </a:extLst>
          </p:cNvPr>
          <p:cNvSpPr txBox="1">
            <a:spLocks/>
          </p:cNvSpPr>
          <p:nvPr/>
        </p:nvSpPr>
        <p:spPr>
          <a:xfrm>
            <a:off x="1097280" y="1805161"/>
            <a:ext cx="2322197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FBCED-294D-E44C-9507-F38AB4894384}"/>
              </a:ext>
            </a:extLst>
          </p:cNvPr>
          <p:cNvSpPr txBox="1"/>
          <p:nvPr/>
        </p:nvSpPr>
        <p:spPr>
          <a:xfrm>
            <a:off x="5357611" y="5357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24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48625" y="1998662"/>
            <a:ext cx="3838574" cy="4217987"/>
          </a:xfrm>
        </p:spPr>
        <p:txBody>
          <a:bodyPr>
            <a:normAutofit/>
          </a:bodyPr>
          <a:lstStyle/>
          <a:p>
            <a:r>
              <a:rPr lang="en-US" dirty="0"/>
              <a:t>Pull-based transfers</a:t>
            </a:r>
          </a:p>
          <a:p>
            <a:r>
              <a:rPr lang="en-US" dirty="0"/>
              <a:t>Push-based transfers</a:t>
            </a:r>
          </a:p>
          <a:p>
            <a:r>
              <a:rPr lang="en-US" dirty="0"/>
              <a:t>Active vs. Passive FTP Transfers</a:t>
            </a:r>
          </a:p>
          <a:p>
            <a:r>
              <a:rPr lang="en-US" dirty="0"/>
              <a:t>FTPS vs. SFTP</a:t>
            </a:r>
          </a:p>
          <a:p>
            <a:r>
              <a:rPr lang="en-US" dirty="0"/>
              <a:t>Server Message Block (SMB)</a:t>
            </a:r>
          </a:p>
          <a:p>
            <a:r>
              <a:rPr lang="en-US" dirty="0"/>
              <a:t>Common Internet File System (CIFS)</a:t>
            </a:r>
          </a:p>
          <a:p>
            <a:r>
              <a:rPr lang="en-US" dirty="0"/>
              <a:t>DFS</a:t>
            </a:r>
          </a:p>
          <a:p>
            <a:r>
              <a:rPr lang="en-US" dirty="0" err="1"/>
              <a:t>AWStats</a:t>
            </a:r>
            <a:endParaRPr lang="en-US" dirty="0"/>
          </a:p>
          <a:p>
            <a:r>
              <a:rPr lang="en-US" dirty="0"/>
              <a:t>Apache logging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752975" y="1996246"/>
            <a:ext cx="2971800" cy="4217987"/>
          </a:xfrm>
        </p:spPr>
        <p:txBody>
          <a:bodyPr>
            <a:normAutofit/>
          </a:bodyPr>
          <a:lstStyle/>
          <a:p>
            <a:r>
              <a:rPr lang="en-US" dirty="0"/>
              <a:t>FTP &amp; </a:t>
            </a:r>
            <a:r>
              <a:rPr lang="en-US" dirty="0" err="1"/>
              <a:t>VSFTPd</a:t>
            </a:r>
            <a:endParaRPr lang="en-US" dirty="0"/>
          </a:p>
          <a:p>
            <a:r>
              <a:rPr lang="en-US" dirty="0"/>
              <a:t>All In One Network Routers</a:t>
            </a:r>
          </a:p>
          <a:p>
            <a:r>
              <a:rPr lang="en-US" dirty="0"/>
              <a:t>Firewalls &amp; </a:t>
            </a:r>
            <a:r>
              <a:rPr lang="en-US" dirty="0" err="1"/>
              <a:t>FirewallD</a:t>
            </a:r>
            <a:endParaRPr lang="en-US" dirty="0"/>
          </a:p>
          <a:p>
            <a:r>
              <a:rPr lang="en-US" dirty="0"/>
              <a:t>SSH / Reverse SSH / Proxy</a:t>
            </a:r>
          </a:p>
          <a:p>
            <a:r>
              <a:rPr lang="en-US" dirty="0" err="1"/>
              <a:t>Umask</a:t>
            </a:r>
            <a:endParaRPr lang="en-US" dirty="0"/>
          </a:p>
          <a:p>
            <a:r>
              <a:rPr lang="en-US" dirty="0"/>
              <a:t>SCP</a:t>
            </a:r>
          </a:p>
          <a:p>
            <a:r>
              <a:rPr lang="en-US" dirty="0" err="1"/>
              <a:t>Rsync</a:t>
            </a:r>
            <a:endParaRPr lang="en-US" dirty="0"/>
          </a:p>
          <a:p>
            <a:r>
              <a:rPr lang="en-US" dirty="0"/>
              <a:t>Syslog/</a:t>
            </a:r>
            <a:r>
              <a:rPr lang="en-US" dirty="0" err="1"/>
              <a:t>rsyslog</a:t>
            </a:r>
            <a:endParaRPr lang="en-US" dirty="0"/>
          </a:p>
          <a:p>
            <a:r>
              <a:rPr lang="en-US" dirty="0"/>
              <a:t>Cron/crontab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12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62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i="1" dirty="0"/>
              <a:t>Rivers get connected so much stronger than expected...</a:t>
            </a:r>
            <a:r>
              <a:rPr lang="en-US" dirty="0"/>
              <a:t>” –Red Hot Chili Peppers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17: FTP</a:t>
            </a:r>
          </a:p>
          <a:p>
            <a:r>
              <a:rPr lang="en-US" dirty="0"/>
              <a:t>Upcoming topics</a:t>
            </a:r>
          </a:p>
          <a:p>
            <a:pPr lvl="1"/>
            <a:r>
              <a:rPr lang="en-US" dirty="0"/>
              <a:t>Security &amp; Authentication</a:t>
            </a:r>
          </a:p>
          <a:p>
            <a:pPr lvl="1"/>
            <a:r>
              <a:rPr lang="en-US" dirty="0"/>
              <a:t>Clouds</a:t>
            </a:r>
          </a:p>
          <a:p>
            <a:r>
              <a:rPr lang="en-US" dirty="0"/>
              <a:t>Finish work with VM’s</a:t>
            </a:r>
          </a:p>
          <a:p>
            <a:pPr lvl="1"/>
            <a:r>
              <a:rPr lang="en-US" dirty="0"/>
              <a:t>Assignment 9 due last week!</a:t>
            </a:r>
          </a:p>
          <a:p>
            <a:pPr lvl="1"/>
            <a:r>
              <a:rPr lang="en-US" dirty="0"/>
              <a:t>Assignment 10 due this week!</a:t>
            </a:r>
          </a:p>
          <a:p>
            <a:pPr lvl="1"/>
            <a:r>
              <a:rPr lang="en-US" dirty="0"/>
              <a:t>Assignment 11 due next week!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Sometimes my check scripts have errors…</a:t>
            </a:r>
          </a:p>
          <a:p>
            <a:pPr lvl="2"/>
            <a:r>
              <a:rPr lang="en-US" dirty="0"/>
              <a:t>I don’t always check for every possible entry…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dirty="0"/>
              <a:t>Remove </a:t>
            </a:r>
            <a:r>
              <a:rPr lang="en-US" dirty="0" err="1"/>
              <a:t>sendmail</a:t>
            </a:r>
            <a:r>
              <a:rPr lang="en-US" dirty="0"/>
              <a:t>, install postfix, configure the settings listed, start </a:t>
            </a:r>
            <a:r>
              <a:rPr lang="en-US" dirty="0" err="1"/>
              <a:t>postifx</a:t>
            </a:r>
            <a:r>
              <a:rPr lang="en-US" dirty="0"/>
              <a:t>, and set to start on boot.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Remove </a:t>
            </a:r>
            <a:r>
              <a:rPr lang="en-US" dirty="0" err="1"/>
              <a:t>sendmail</a:t>
            </a:r>
            <a:r>
              <a:rPr lang="en-US" dirty="0"/>
              <a:t> and install postfix &amp; telnet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remove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postfix telnet</a:t>
            </a:r>
          </a:p>
          <a:p>
            <a:pPr lvl="1"/>
            <a:r>
              <a:rPr lang="en-US" dirty="0"/>
              <a:t>Configure Postfix – MTA</a:t>
            </a:r>
          </a:p>
          <a:p>
            <a:pPr lvl="2"/>
            <a:r>
              <a:rPr lang="en-US" dirty="0"/>
              <a:t>Edit the following lines in the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/etc/postfix/main.cf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myhostname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##.megastuff.biz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##.megastuff.biz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myorigin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mydestination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myhostname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localhost.$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localhost,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mynetworks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127.0.0.0/8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home_mailbox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postfix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postfix.service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postfix.service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6F1A6981-C99A-475A-8995-2BF381D1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4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400849"/>
          </a:xfrm>
        </p:spPr>
        <p:txBody>
          <a:bodyPr>
            <a:normAutofit/>
          </a:bodyPr>
          <a:lstStyle/>
          <a:p>
            <a:r>
              <a:rPr lang="en-US" dirty="0"/>
              <a:t>Install Dovecot, configure the settings listed, start Dovecot, and set to start on boot.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Install dovecot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install dovecot</a:t>
            </a:r>
          </a:p>
          <a:p>
            <a:pPr lvl="1"/>
            <a:r>
              <a:rPr lang="en-US" dirty="0"/>
              <a:t>Configure Dovecot</a:t>
            </a:r>
          </a:p>
          <a:p>
            <a:pPr lvl="2"/>
            <a:r>
              <a:rPr lang="en-US" dirty="0"/>
              <a:t>Edit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dovecot.conf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protocols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pop3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lmtp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/10-mail.conf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mail_location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:~/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/10-auth.conf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disable_plaintext_auth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no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auth_mechanisms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plain login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FCA05F1E-51AA-4553-B6DC-804BA1D3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F46699-0836-77D2-04C8-291481125471}"/>
              </a:ext>
            </a:extLst>
          </p:cNvPr>
          <p:cNvSpPr/>
          <p:nvPr/>
        </p:nvSpPr>
        <p:spPr>
          <a:xfrm rot="294255">
            <a:off x="8097093" y="2402844"/>
            <a:ext cx="3560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different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files to edit!</a:t>
            </a:r>
          </a:p>
        </p:txBody>
      </p:sp>
    </p:spTree>
    <p:extLst>
      <p:ext uri="{BB962C8B-B14F-4D97-AF65-F5344CB8AC3E}">
        <p14:creationId xmlns:p14="http://schemas.microsoft.com/office/powerpoint/2010/main" val="225455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2"/>
            <a:ext cx="10467191" cy="4920827"/>
          </a:xfrm>
        </p:spPr>
        <p:txBody>
          <a:bodyPr>
            <a:normAutofit/>
          </a:bodyPr>
          <a:lstStyle/>
          <a:p>
            <a:r>
              <a:rPr lang="en-US" dirty="0"/>
              <a:t>Install Dovecot, configure the settings listed, start Dovecot, and set to start on boot.</a:t>
            </a:r>
          </a:p>
          <a:p>
            <a:r>
              <a:rPr lang="en-US" dirty="0"/>
              <a:t>Week 7</a:t>
            </a:r>
          </a:p>
          <a:p>
            <a:pPr lvl="1"/>
            <a:r>
              <a:rPr lang="en-US" dirty="0"/>
              <a:t>Edit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/dovecot/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/10-master.conf </a:t>
            </a:r>
          </a:p>
          <a:p>
            <a:pPr lvl="2"/>
            <a:r>
              <a:rPr lang="en-US" sz="1600" dirty="0"/>
              <a:t>near line 100: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unix_listener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auth-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#mode = 0666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user = postfix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group = postfix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and enable Dovecot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1E6BB027-53BF-48D7-AA1A-1F4E01E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53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6822</Words>
  <Application>Microsoft Macintosh PowerPoint</Application>
  <PresentationFormat>Widescreen</PresentationFormat>
  <Paragraphs>910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Calibri</vt:lpstr>
      <vt:lpstr>Calibri Light</vt:lpstr>
      <vt:lpstr>Courier New</vt:lpstr>
      <vt:lpstr>Menlo</vt:lpstr>
      <vt:lpstr>Wingdings</vt:lpstr>
      <vt:lpstr>Retrospect</vt:lpstr>
      <vt:lpstr>ECSC 325.200 Web Server Administration</vt:lpstr>
      <vt:lpstr>Weekly Info</vt:lpstr>
      <vt:lpstr>Recap and Review</vt:lpstr>
      <vt:lpstr>Remaining Semester Topics*</vt:lpstr>
      <vt:lpstr>Objectives</vt:lpstr>
      <vt:lpstr>Semester Grades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Assignment 9 Review</vt:lpstr>
      <vt:lpstr>E-Mail Services Check</vt:lpstr>
      <vt:lpstr>Cloud Computing</vt:lpstr>
      <vt:lpstr>Cloud Computing</vt:lpstr>
      <vt:lpstr>Anything as a Service (XaaS)</vt:lpstr>
      <vt:lpstr>PowerPoint Presentation</vt:lpstr>
      <vt:lpstr>PowerPoint Presentation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Intro to Amazon Web Services</vt:lpstr>
      <vt:lpstr>DevOPS</vt:lpstr>
      <vt:lpstr>Multiple Network Configurations</vt:lpstr>
      <vt:lpstr>Virtual Network Configurations</vt:lpstr>
      <vt:lpstr>Assignment 11 Checklist</vt:lpstr>
      <vt:lpstr>ECSC 325.200 Web Server Administration</vt:lpstr>
      <vt:lpstr>Objectives</vt:lpstr>
      <vt:lpstr>Monitoring Operating Systems</vt:lpstr>
      <vt:lpstr>Multiple Network Configurations</vt:lpstr>
      <vt:lpstr>Virtual Network Configurations</vt:lpstr>
      <vt:lpstr>NMCLI Command</vt:lpstr>
      <vt:lpstr>Set up an additional network device</vt:lpstr>
      <vt:lpstr>Add a VIP interface</vt:lpstr>
      <vt:lpstr>Add a VLAN interface</vt:lpstr>
      <vt:lpstr>Check our interfaces and routes!</vt:lpstr>
      <vt:lpstr>File Systems</vt:lpstr>
      <vt:lpstr>File Systems</vt:lpstr>
      <vt:lpstr>File Systems</vt:lpstr>
      <vt:lpstr>Create a New File System</vt:lpstr>
      <vt:lpstr>Create a New File System</vt:lpstr>
      <vt:lpstr>Create a New File System</vt:lpstr>
      <vt:lpstr>Create a New File System</vt:lpstr>
      <vt:lpstr>Export a New File System</vt:lpstr>
      <vt:lpstr>Mount a New File System</vt:lpstr>
      <vt:lpstr>Virtual Machine Info</vt:lpstr>
      <vt:lpstr>Virtual Hosts</vt:lpstr>
      <vt:lpstr>Linux Commands</vt:lpstr>
      <vt:lpstr>Key Terms and Items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Jason Patalon</cp:lastModifiedBy>
  <cp:revision>5</cp:revision>
  <dcterms:created xsi:type="dcterms:W3CDTF">2016-03-20T20:50:28Z</dcterms:created>
  <dcterms:modified xsi:type="dcterms:W3CDTF">2025-03-29T18:07:24Z</dcterms:modified>
</cp:coreProperties>
</file>